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4" r:id="rId1"/>
  </p:sldMasterIdLst>
  <p:sldIdLst>
    <p:sldId id="284" r:id="rId2"/>
    <p:sldId id="272" r:id="rId3"/>
    <p:sldId id="267" r:id="rId4"/>
    <p:sldId id="266" r:id="rId5"/>
    <p:sldId id="278" r:id="rId6"/>
    <p:sldId id="265" r:id="rId7"/>
    <p:sldId id="261" r:id="rId8"/>
    <p:sldId id="269" r:id="rId9"/>
    <p:sldId id="277" r:id="rId10"/>
    <p:sldId id="263" r:id="rId11"/>
    <p:sldId id="262" r:id="rId12"/>
    <p:sldId id="260" r:id="rId13"/>
    <p:sldId id="279" r:id="rId14"/>
    <p:sldId id="280" r:id="rId15"/>
    <p:sldId id="282" r:id="rId16"/>
    <p:sldId id="258" r:id="rId17"/>
    <p:sldId id="259" r:id="rId18"/>
    <p:sldId id="264" r:id="rId19"/>
    <p:sldId id="273" r:id="rId20"/>
    <p:sldId id="281" r:id="rId21"/>
    <p:sldId id="285" r:id="rId22"/>
    <p:sldId id="270" r:id="rId23"/>
    <p:sldId id="27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53"/>
    <p:restoredTop sz="94674"/>
  </p:normalViewPr>
  <p:slideViewPr>
    <p:cSldViewPr snapToGrid="0" snapToObjects="1">
      <p:cViewPr varScale="1">
        <p:scale>
          <a:sx n="120" d="100"/>
          <a:sy n="120" d="100"/>
        </p:scale>
        <p:origin x="200"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7912275-A476-ED46-86F1-16C613F39C73}" type="datetimeFigureOut">
              <a:rPr lang="fr-FR" smtClean="0"/>
              <a:t>16/03/2023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1AC2427-1350-724F-B523-49837608E4F6}" type="slidenum">
              <a:rPr lang="fr-FR" smtClean="0"/>
              <a:t>‹N°›</a:t>
            </a:fld>
            <a:endParaRPr lang="fr-FR"/>
          </a:p>
        </p:txBody>
      </p:sp>
    </p:spTree>
    <p:extLst>
      <p:ext uri="{BB962C8B-B14F-4D97-AF65-F5344CB8AC3E}">
        <p14:creationId xmlns:p14="http://schemas.microsoft.com/office/powerpoint/2010/main" val="903831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7912275-A476-ED46-86F1-16C613F39C73}" type="datetimeFigureOut">
              <a:rPr lang="fr-FR" smtClean="0"/>
              <a:t>16/03/2023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1AC2427-1350-724F-B523-49837608E4F6}" type="slidenum">
              <a:rPr lang="fr-FR" smtClean="0"/>
              <a:t>‹N°›</a:t>
            </a:fld>
            <a:endParaRPr lang="fr-FR"/>
          </a:p>
        </p:txBody>
      </p:sp>
    </p:spTree>
    <p:extLst>
      <p:ext uri="{BB962C8B-B14F-4D97-AF65-F5344CB8AC3E}">
        <p14:creationId xmlns:p14="http://schemas.microsoft.com/office/powerpoint/2010/main" val="3887219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7912275-A476-ED46-86F1-16C613F39C73}" type="datetimeFigureOut">
              <a:rPr lang="fr-FR" smtClean="0"/>
              <a:t>16/03/2023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1AC2427-1350-724F-B523-49837608E4F6}" type="slidenum">
              <a:rPr lang="fr-FR" smtClean="0"/>
              <a:t>‹N°›</a:t>
            </a:fld>
            <a:endParaRPr 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04252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7912275-A476-ED46-86F1-16C613F39C73}" type="datetimeFigureOut">
              <a:rPr lang="fr-FR" smtClean="0"/>
              <a:t>16/03/2023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1AC2427-1350-724F-B523-49837608E4F6}" type="slidenum">
              <a:rPr lang="fr-FR" smtClean="0"/>
              <a:t>‹N°›</a:t>
            </a:fld>
            <a:endParaRPr lang="fr-FR"/>
          </a:p>
        </p:txBody>
      </p:sp>
    </p:spTree>
    <p:extLst>
      <p:ext uri="{BB962C8B-B14F-4D97-AF65-F5344CB8AC3E}">
        <p14:creationId xmlns:p14="http://schemas.microsoft.com/office/powerpoint/2010/main" val="4078071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7912275-A476-ED46-86F1-16C613F39C73}" type="datetimeFigureOut">
              <a:rPr lang="fr-FR" smtClean="0"/>
              <a:t>16/03/2023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1AC2427-1350-724F-B523-49837608E4F6}"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25119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7912275-A476-ED46-86F1-16C613F39C73}" type="datetimeFigureOut">
              <a:rPr lang="fr-FR" smtClean="0"/>
              <a:t>16/03/2023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1AC2427-1350-724F-B523-49837608E4F6}" type="slidenum">
              <a:rPr lang="fr-FR" smtClean="0"/>
              <a:t>‹N°›</a:t>
            </a:fld>
            <a:endParaRPr lang="fr-FR"/>
          </a:p>
        </p:txBody>
      </p:sp>
    </p:spTree>
    <p:extLst>
      <p:ext uri="{BB962C8B-B14F-4D97-AF65-F5344CB8AC3E}">
        <p14:creationId xmlns:p14="http://schemas.microsoft.com/office/powerpoint/2010/main" val="3678767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7912275-A476-ED46-86F1-16C613F39C73}" type="datetimeFigureOut">
              <a:rPr lang="fr-FR" smtClean="0"/>
              <a:t>16/03/2023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1AC2427-1350-724F-B523-49837608E4F6}" type="slidenum">
              <a:rPr lang="fr-FR" smtClean="0"/>
              <a:t>‹N°›</a:t>
            </a:fld>
            <a:endParaRPr lang="fr-FR"/>
          </a:p>
        </p:txBody>
      </p:sp>
    </p:spTree>
    <p:extLst>
      <p:ext uri="{BB962C8B-B14F-4D97-AF65-F5344CB8AC3E}">
        <p14:creationId xmlns:p14="http://schemas.microsoft.com/office/powerpoint/2010/main" val="2690550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7912275-A476-ED46-86F1-16C613F39C73}" type="datetimeFigureOut">
              <a:rPr lang="fr-FR" smtClean="0"/>
              <a:t>16/03/2023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1AC2427-1350-724F-B523-49837608E4F6}" type="slidenum">
              <a:rPr lang="fr-FR" smtClean="0"/>
              <a:t>‹N°›</a:t>
            </a:fld>
            <a:endParaRPr lang="fr-FR"/>
          </a:p>
        </p:txBody>
      </p:sp>
    </p:spTree>
    <p:extLst>
      <p:ext uri="{BB962C8B-B14F-4D97-AF65-F5344CB8AC3E}">
        <p14:creationId xmlns:p14="http://schemas.microsoft.com/office/powerpoint/2010/main" val="904556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7912275-A476-ED46-86F1-16C613F39C73}" type="datetimeFigureOut">
              <a:rPr lang="fr-FR" smtClean="0"/>
              <a:t>16/03/2023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1AC2427-1350-724F-B523-49837608E4F6}" type="slidenum">
              <a:rPr lang="fr-FR" smtClean="0"/>
              <a:t>‹N°›</a:t>
            </a:fld>
            <a:endParaRPr lang="fr-FR"/>
          </a:p>
        </p:txBody>
      </p:sp>
    </p:spTree>
    <p:extLst>
      <p:ext uri="{BB962C8B-B14F-4D97-AF65-F5344CB8AC3E}">
        <p14:creationId xmlns:p14="http://schemas.microsoft.com/office/powerpoint/2010/main" val="399187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7912275-A476-ED46-86F1-16C613F39C73}" type="datetimeFigureOut">
              <a:rPr lang="fr-FR" smtClean="0"/>
              <a:t>16/03/2023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1AC2427-1350-724F-B523-49837608E4F6}" type="slidenum">
              <a:rPr lang="fr-FR" smtClean="0"/>
              <a:t>‹N°›</a:t>
            </a:fld>
            <a:endParaRPr lang="fr-FR"/>
          </a:p>
        </p:txBody>
      </p:sp>
    </p:spTree>
    <p:extLst>
      <p:ext uri="{BB962C8B-B14F-4D97-AF65-F5344CB8AC3E}">
        <p14:creationId xmlns:p14="http://schemas.microsoft.com/office/powerpoint/2010/main" val="785925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7912275-A476-ED46-86F1-16C613F39C73}" type="datetimeFigureOut">
              <a:rPr lang="fr-FR" smtClean="0"/>
              <a:t>16/03/2023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1AC2427-1350-724F-B523-49837608E4F6}" type="slidenum">
              <a:rPr lang="fr-FR" smtClean="0"/>
              <a:t>‹N°›</a:t>
            </a:fld>
            <a:endParaRPr lang="fr-FR"/>
          </a:p>
        </p:txBody>
      </p:sp>
    </p:spTree>
    <p:extLst>
      <p:ext uri="{BB962C8B-B14F-4D97-AF65-F5344CB8AC3E}">
        <p14:creationId xmlns:p14="http://schemas.microsoft.com/office/powerpoint/2010/main" val="421566723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7912275-A476-ED46-86F1-16C613F39C73}" type="datetimeFigureOut">
              <a:rPr lang="fr-FR" smtClean="0"/>
              <a:t>16/03/2023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1AC2427-1350-724F-B523-49837608E4F6}" type="slidenum">
              <a:rPr lang="fr-FR" smtClean="0"/>
              <a:t>‹N°›</a:t>
            </a:fld>
            <a:endParaRPr lang="fr-FR"/>
          </a:p>
        </p:txBody>
      </p:sp>
    </p:spTree>
    <p:extLst>
      <p:ext uri="{BB962C8B-B14F-4D97-AF65-F5344CB8AC3E}">
        <p14:creationId xmlns:p14="http://schemas.microsoft.com/office/powerpoint/2010/main" val="90591846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7912275-A476-ED46-86F1-16C613F39C73}" type="datetimeFigureOut">
              <a:rPr lang="fr-FR" smtClean="0"/>
              <a:t>16/03/2023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1AC2427-1350-724F-B523-49837608E4F6}" type="slidenum">
              <a:rPr lang="fr-FR" smtClean="0"/>
              <a:t>‹N°›</a:t>
            </a:fld>
            <a:endParaRPr lang="fr-FR"/>
          </a:p>
        </p:txBody>
      </p:sp>
    </p:spTree>
    <p:extLst>
      <p:ext uri="{BB962C8B-B14F-4D97-AF65-F5344CB8AC3E}">
        <p14:creationId xmlns:p14="http://schemas.microsoft.com/office/powerpoint/2010/main" val="1330180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912275-A476-ED46-86F1-16C613F39C73}" type="datetimeFigureOut">
              <a:rPr lang="fr-FR" smtClean="0"/>
              <a:t>16/03/2023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1AC2427-1350-724F-B523-49837608E4F6}" type="slidenum">
              <a:rPr lang="fr-FR" smtClean="0"/>
              <a:t>‹N°›</a:t>
            </a:fld>
            <a:endParaRPr lang="fr-FR"/>
          </a:p>
        </p:txBody>
      </p:sp>
    </p:spTree>
    <p:extLst>
      <p:ext uri="{BB962C8B-B14F-4D97-AF65-F5344CB8AC3E}">
        <p14:creationId xmlns:p14="http://schemas.microsoft.com/office/powerpoint/2010/main" val="4071276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7912275-A476-ED46-86F1-16C613F39C73}" type="datetimeFigureOut">
              <a:rPr lang="fr-FR" smtClean="0"/>
              <a:t>16/03/2023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1AC2427-1350-724F-B523-49837608E4F6}" type="slidenum">
              <a:rPr lang="fr-FR" smtClean="0"/>
              <a:t>‹N°›</a:t>
            </a:fld>
            <a:endParaRPr lang="fr-FR"/>
          </a:p>
        </p:txBody>
      </p:sp>
    </p:spTree>
    <p:extLst>
      <p:ext uri="{BB962C8B-B14F-4D97-AF65-F5344CB8AC3E}">
        <p14:creationId xmlns:p14="http://schemas.microsoft.com/office/powerpoint/2010/main" val="379681733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7912275-A476-ED46-86F1-16C613F39C73}" type="datetimeFigureOut">
              <a:rPr lang="fr-FR" smtClean="0"/>
              <a:t>16/03/2023</a:t>
            </a:fld>
            <a:endParaRPr lang="fr-F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AC2427-1350-724F-B523-49837608E4F6}" type="slidenum">
              <a:rPr lang="fr-FR" smtClean="0"/>
              <a:t>‹N°›</a:t>
            </a:fld>
            <a:endParaRPr lang="fr-FR"/>
          </a:p>
        </p:txBody>
      </p:sp>
    </p:spTree>
    <p:extLst>
      <p:ext uri="{BB962C8B-B14F-4D97-AF65-F5344CB8AC3E}">
        <p14:creationId xmlns:p14="http://schemas.microsoft.com/office/powerpoint/2010/main" val="1457572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7912275-A476-ED46-86F1-16C613F39C73}" type="datetimeFigureOut">
              <a:rPr lang="fr-FR" smtClean="0"/>
              <a:t>16/03/2023</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1AC2427-1350-724F-B523-49837608E4F6}" type="slidenum">
              <a:rPr lang="fr-FR" smtClean="0"/>
              <a:t>‹N°›</a:t>
            </a:fld>
            <a:endParaRPr lang="fr-FR"/>
          </a:p>
        </p:txBody>
      </p:sp>
    </p:spTree>
    <p:extLst>
      <p:ext uri="{BB962C8B-B14F-4D97-AF65-F5344CB8AC3E}">
        <p14:creationId xmlns:p14="http://schemas.microsoft.com/office/powerpoint/2010/main" val="3954659111"/>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 id="2147483956" r:id="rId12"/>
    <p:sldLayoutId id="2147483957" r:id="rId13"/>
    <p:sldLayoutId id="2147483958" r:id="rId14"/>
    <p:sldLayoutId id="2147483959" r:id="rId15"/>
    <p:sldLayoutId id="214748396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anae-revue.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ra-sante.com/enfants-precoces-haut-potentiel-et-surdoue-revol-197845.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du.ge.ch/site/capintegration/haut-potentiel/les-enfants-a-haut-potentiel-intellectuel/#:~:text=Les%20caract%C3%A9ristiques%20des%20enfants%20%C3%A0,est%20pas%20un%20enfant%20prodige" TargetMode="External"/><Relationship Id="rId2" Type="http://schemas.openxmlformats.org/officeDocument/2006/relationships/hyperlink" Target="https://les-tribulations-dun-petit-zebre.com/wp-content/uploads/2013/02/specificites_cognitives_des_personnes_a_haut_potentiel_aix_marseille.pdf" TargetMode="External"/><Relationship Id="rId1" Type="http://schemas.openxmlformats.org/officeDocument/2006/relationships/slideLayout" Target="../slideLayouts/slideLayout2.xml"/><Relationship Id="rId4" Type="http://schemas.openxmlformats.org/officeDocument/2006/relationships/hyperlink" Target="https://www.resodys.org/IMG/pdf/ahuau_formadys_haut_potentiel.pdf"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643C8B-2BEA-744D-BCCD-704E9BBB2B8D}"/>
              </a:ext>
            </a:extLst>
          </p:cNvPr>
          <p:cNvSpPr>
            <a:spLocks noGrp="1"/>
          </p:cNvSpPr>
          <p:nvPr>
            <p:ph type="title"/>
          </p:nvPr>
        </p:nvSpPr>
        <p:spPr>
          <a:xfrm>
            <a:off x="677334" y="609600"/>
            <a:ext cx="8596668" cy="827314"/>
          </a:xfrm>
        </p:spPr>
        <p:txBody>
          <a:bodyPr>
            <a:normAutofit/>
          </a:bodyPr>
          <a:lstStyle/>
          <a:p>
            <a:pPr algn="ctr"/>
            <a:r>
              <a:rPr lang="fr-FR" dirty="0">
                <a:solidFill>
                  <a:schemeClr val="tx1"/>
                </a:solidFill>
                <a:latin typeface="Times New Roman" panose="02020603050405020304" pitchFamily="18" charset="0"/>
                <a:cs typeface="Times New Roman" panose="02020603050405020304" pitchFamily="18" charset="0"/>
              </a:rPr>
              <a:t>Haut potentiel</a:t>
            </a:r>
            <a:endParaRPr lang="fr-FR" sz="3600" dirty="0">
              <a:solidFill>
                <a:schemeClr val="tx1"/>
              </a:solidFill>
              <a:latin typeface="Times New Roman" panose="02020603050405020304" pitchFamily="18" charset="0"/>
              <a:cs typeface="Times New Roman" panose="02020603050405020304" pitchFamily="18" charset="0"/>
            </a:endParaRPr>
          </a:p>
        </p:txBody>
      </p:sp>
      <p:sp>
        <p:nvSpPr>
          <p:cNvPr id="3" name="AutoShape 4" descr="Pin on Therapy: Personality Disorders-Cluster A Personality Disorders">
            <a:extLst>
              <a:ext uri="{FF2B5EF4-FFF2-40B4-BE49-F238E27FC236}">
                <a16:creationId xmlns:a16="http://schemas.microsoft.com/office/drawing/2014/main" id="{33C377CE-540A-AB49-8146-69A65A1C420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 name="Picture 2" descr="tasse en céramique blanche avec café">
            <a:extLst>
              <a:ext uri="{FF2B5EF4-FFF2-40B4-BE49-F238E27FC236}">
                <a16:creationId xmlns:a16="http://schemas.microsoft.com/office/drawing/2014/main" id="{5F5B8D68-412B-3AC1-9CE4-B02E40006C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5562" y="3276600"/>
            <a:ext cx="3315585" cy="33155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zèbre debout sur un champ de blé">
            <a:extLst>
              <a:ext uri="{FF2B5EF4-FFF2-40B4-BE49-F238E27FC236}">
                <a16:creationId xmlns:a16="http://schemas.microsoft.com/office/drawing/2014/main" id="{C1832209-545A-651B-8205-EDA527A98C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4814" y="1436914"/>
            <a:ext cx="5553297" cy="3715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915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858DDDC-A88F-8C4F-9190-ABA3E68CACF6}"/>
              </a:ext>
            </a:extLst>
          </p:cNvPr>
          <p:cNvSpPr>
            <a:spLocks noGrp="1"/>
          </p:cNvSpPr>
          <p:nvPr>
            <p:ph idx="1"/>
          </p:nvPr>
        </p:nvSpPr>
        <p:spPr>
          <a:xfrm>
            <a:off x="306792" y="371404"/>
            <a:ext cx="10849983" cy="6341423"/>
          </a:xfrm>
        </p:spPr>
        <p:txBody>
          <a:bodyPr>
            <a:normAutofit lnSpcReduction="10000"/>
          </a:bodyPr>
          <a:lstStyle/>
          <a:p>
            <a:pPr marL="0" indent="0">
              <a:buNone/>
            </a:pPr>
            <a:endParaRPr lang="fr-FR" i="1" dirty="0">
              <a:solidFill>
                <a:schemeClr val="tx1"/>
              </a:solidFill>
            </a:endParaRPr>
          </a:p>
          <a:p>
            <a:pPr marL="0" indent="0">
              <a:buNone/>
            </a:pPr>
            <a:endParaRPr lang="fr-FR" i="1" dirty="0">
              <a:solidFill>
                <a:schemeClr val="tx1"/>
              </a:solidFill>
            </a:endParaRPr>
          </a:p>
          <a:p>
            <a:pPr marL="0" indent="0">
              <a:buNone/>
            </a:pPr>
            <a:endParaRPr lang="fr-FR" i="1" dirty="0">
              <a:solidFill>
                <a:schemeClr val="tx1"/>
              </a:solidFill>
            </a:endParaRPr>
          </a:p>
          <a:p>
            <a:pPr marL="0" indent="0">
              <a:buNone/>
            </a:pPr>
            <a:endParaRPr lang="fr-FR" i="1" dirty="0">
              <a:solidFill>
                <a:schemeClr val="tx1"/>
              </a:solidFill>
            </a:endParaRPr>
          </a:p>
          <a:p>
            <a:pPr>
              <a:buFont typeface="Wingdings" panose="05000000000000000000" pitchFamily="2" charset="2"/>
              <a:buChar char="v"/>
            </a:pPr>
            <a:r>
              <a:rPr lang="fr-FR" i="1" dirty="0">
                <a:solidFill>
                  <a:schemeClr val="tx1"/>
                </a:solidFill>
              </a:rPr>
              <a:t>Créatif, invente											n’aime pas traiter ce qui est déjà 																connu, ‘étranger’</a:t>
            </a:r>
          </a:p>
          <a:p>
            <a:pPr>
              <a:buFont typeface="Wingdings" panose="05000000000000000000" pitchFamily="2" charset="2"/>
              <a:buChar char="v"/>
            </a:pPr>
            <a:r>
              <a:rPr lang="fr-FR" i="1" dirty="0">
                <a:solidFill>
                  <a:schemeClr val="tx1"/>
                </a:solidFill>
              </a:rPr>
              <a:t>Concentration exceptionnelle, orienté						n’aime pas être interrompu, têtu</a:t>
            </a:r>
          </a:p>
          <a:p>
            <a:pPr marL="0" indent="0">
              <a:buNone/>
            </a:pPr>
            <a:r>
              <a:rPr lang="fr-FR" i="1" dirty="0">
                <a:solidFill>
                  <a:schemeClr val="tx1"/>
                </a:solidFill>
              </a:rPr>
              <a:t>	vers un but</a:t>
            </a:r>
          </a:p>
          <a:p>
            <a:pPr>
              <a:buFont typeface="Wingdings" panose="05000000000000000000" pitchFamily="2" charset="2"/>
              <a:buChar char="v"/>
            </a:pPr>
            <a:r>
              <a:rPr lang="fr-FR" i="1" dirty="0">
                <a:solidFill>
                  <a:schemeClr val="tx1"/>
                </a:solidFill>
              </a:rPr>
              <a:t>Sensible, empathique, désir d’acceptation					sensible à la critique, besoin de 																reconnaissance</a:t>
            </a:r>
          </a:p>
          <a:p>
            <a:pPr>
              <a:buFont typeface="Wingdings" panose="05000000000000000000" pitchFamily="2" charset="2"/>
              <a:buChar char="v"/>
            </a:pPr>
            <a:r>
              <a:rPr lang="fr-FR" i="1" dirty="0">
                <a:solidFill>
                  <a:schemeClr val="tx1"/>
                </a:solidFill>
              </a:rPr>
              <a:t>Energie, tension											frustré quand peu d’activités, 																	besoin de stimulation continu, 																	hyperactivité</a:t>
            </a:r>
          </a:p>
          <a:p>
            <a:pPr>
              <a:buFont typeface="Wingdings" panose="05000000000000000000" pitchFamily="2" charset="2"/>
              <a:buChar char="v"/>
            </a:pPr>
            <a:r>
              <a:rPr lang="fr-FR" i="1" dirty="0">
                <a:solidFill>
                  <a:schemeClr val="tx1"/>
                </a:solidFill>
              </a:rPr>
              <a:t>Indépendant												rejet de l’apport des parents,…</a:t>
            </a:r>
          </a:p>
          <a:p>
            <a:pPr>
              <a:buFont typeface="Wingdings" panose="05000000000000000000" pitchFamily="2" charset="2"/>
              <a:buChar char="v"/>
            </a:pPr>
            <a:r>
              <a:rPr lang="fr-FR" i="1" dirty="0">
                <a:solidFill>
                  <a:schemeClr val="tx1"/>
                </a:solidFill>
              </a:rPr>
              <a:t>Centres d’intérêts larges, polyvalence						chaotique, frustré par manque de 																temps</a:t>
            </a:r>
          </a:p>
          <a:p>
            <a:pPr>
              <a:buFont typeface="Wingdings" panose="05000000000000000000" pitchFamily="2" charset="2"/>
              <a:buChar char="v"/>
            </a:pPr>
            <a:r>
              <a:rPr lang="fr-FR" i="1" dirty="0">
                <a:solidFill>
                  <a:schemeClr val="tx1"/>
                </a:solidFill>
              </a:rPr>
              <a:t>Humour 													incompris par les pairs, clown	</a:t>
            </a:r>
            <a:r>
              <a:rPr lang="fr-FR" dirty="0">
                <a:solidFill>
                  <a:schemeClr val="tx1"/>
                </a:solidFill>
              </a:rPr>
              <a:t>																			</a:t>
            </a:r>
          </a:p>
          <a:p>
            <a:pPr>
              <a:buFont typeface="Wingdings" panose="05000000000000000000" pitchFamily="2" charset="2"/>
              <a:buChar char="v"/>
            </a:pPr>
            <a:endParaRPr lang="fr-FR" dirty="0">
              <a:solidFill>
                <a:schemeClr val="tx1"/>
              </a:solidFill>
            </a:endParaRPr>
          </a:p>
          <a:p>
            <a:pPr>
              <a:buFont typeface="Courier New" panose="02070309020205020404" pitchFamily="49" charset="0"/>
              <a:buChar char="o"/>
            </a:pPr>
            <a:endParaRPr lang="fr-FR" dirty="0">
              <a:solidFill>
                <a:schemeClr val="tx1"/>
              </a:solidFill>
            </a:endParaRPr>
          </a:p>
          <a:p>
            <a:pPr>
              <a:buFont typeface="Courier New" panose="02070309020205020404" pitchFamily="49" charset="0"/>
              <a:buChar char="o"/>
            </a:pPr>
            <a:endParaRPr lang="fr-FR" dirty="0">
              <a:solidFill>
                <a:schemeClr val="tx1"/>
              </a:solidFill>
            </a:endParaRPr>
          </a:p>
          <a:p>
            <a:pPr>
              <a:buFont typeface="Courier New" panose="02070309020205020404" pitchFamily="49" charset="0"/>
              <a:buChar char="o"/>
            </a:pPr>
            <a:endParaRPr lang="fr-FR" dirty="0">
              <a:solidFill>
                <a:schemeClr val="tx1"/>
              </a:solidFill>
            </a:endParaRPr>
          </a:p>
          <a:p>
            <a:pPr>
              <a:buFont typeface="Courier New" panose="02070309020205020404" pitchFamily="49" charset="0"/>
              <a:buChar char="o"/>
            </a:pPr>
            <a:endParaRPr lang="fr-FR" dirty="0">
              <a:solidFill>
                <a:schemeClr val="tx1"/>
              </a:solidFill>
            </a:endParaRPr>
          </a:p>
        </p:txBody>
      </p:sp>
      <p:pic>
        <p:nvPicPr>
          <p:cNvPr id="3074" name="Picture 2" descr="persone mano destra che fanno i pollici in su">
            <a:extLst>
              <a:ext uri="{FF2B5EF4-FFF2-40B4-BE49-F238E27FC236}">
                <a16:creationId xmlns:a16="http://schemas.microsoft.com/office/drawing/2014/main" id="{F0B3029E-CB1D-802C-77E8-B2A5E4B7D3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881" y="145173"/>
            <a:ext cx="1233376" cy="138223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ersonne en chemise bleue à manches longues montrant la main droite">
            <a:extLst>
              <a:ext uri="{FF2B5EF4-FFF2-40B4-BE49-F238E27FC236}">
                <a16:creationId xmlns:a16="http://schemas.microsoft.com/office/drawing/2014/main" id="{9FDC3677-059A-2C90-6642-0ECFB20A87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2547" y="208969"/>
            <a:ext cx="878958" cy="1318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783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858DDDC-A88F-8C4F-9190-ABA3E68CACF6}"/>
              </a:ext>
            </a:extLst>
          </p:cNvPr>
          <p:cNvSpPr>
            <a:spLocks noGrp="1"/>
          </p:cNvSpPr>
          <p:nvPr>
            <p:ph idx="1"/>
          </p:nvPr>
        </p:nvSpPr>
        <p:spPr>
          <a:xfrm>
            <a:off x="677333" y="249382"/>
            <a:ext cx="10766521" cy="6341423"/>
          </a:xfrm>
        </p:spPr>
        <p:txBody>
          <a:bodyPr>
            <a:normAutofit/>
          </a:bodyPr>
          <a:lstStyle/>
          <a:p>
            <a:pPr marL="0" indent="0" algn="ctr">
              <a:buNone/>
            </a:pPr>
            <a:r>
              <a:rPr lang="fr-FR" i="1" dirty="0">
                <a:solidFill>
                  <a:schemeClr val="tx1"/>
                </a:solidFill>
              </a:rPr>
              <a:t>Haut potentiel</a:t>
            </a:r>
          </a:p>
          <a:p>
            <a:pPr marL="0" indent="0">
              <a:buNone/>
            </a:pPr>
            <a:endParaRPr lang="fr-FR" i="1" dirty="0">
              <a:solidFill>
                <a:schemeClr val="tx1"/>
              </a:solidFill>
            </a:endParaRPr>
          </a:p>
          <a:p>
            <a:pPr marL="0" indent="0">
              <a:buNone/>
            </a:pPr>
            <a:endParaRPr lang="fr-FR" i="1" dirty="0">
              <a:solidFill>
                <a:schemeClr val="tx1"/>
              </a:solidFill>
            </a:endParaRPr>
          </a:p>
          <a:p>
            <a:pPr marL="0" indent="0">
              <a:buNone/>
            </a:pPr>
            <a:endParaRPr lang="fr-FR" i="1" dirty="0">
              <a:solidFill>
                <a:schemeClr val="tx1"/>
              </a:solidFill>
            </a:endParaRPr>
          </a:p>
          <a:p>
            <a:pPr>
              <a:buFont typeface="Wingdings" panose="05000000000000000000" pitchFamily="2" charset="2"/>
              <a:buChar char="v"/>
            </a:pPr>
            <a:r>
              <a:rPr lang="fr-FR" sz="1600" i="1" dirty="0">
                <a:solidFill>
                  <a:schemeClr val="tx1"/>
                </a:solidFill>
              </a:rPr>
              <a:t>Encodage et maintien rapide d’info								impatience, déteste la routine, 																	complexifier inutilement</a:t>
            </a:r>
          </a:p>
          <a:p>
            <a:pPr>
              <a:buFont typeface="Wingdings" panose="05000000000000000000" pitchFamily="2" charset="2"/>
              <a:buChar char="v"/>
            </a:pPr>
            <a:r>
              <a:rPr lang="fr-FR" sz="1600" i="1" dirty="0">
                <a:solidFill>
                  <a:schemeClr val="tx1"/>
                </a:solidFill>
              </a:rPr>
              <a:t>Curiosité intellectuelle, recherche de sens						questions gênantes, exigence</a:t>
            </a:r>
          </a:p>
          <a:p>
            <a:pPr>
              <a:buFont typeface="Wingdings" panose="05000000000000000000" pitchFamily="2" charset="2"/>
              <a:buChar char="v"/>
            </a:pPr>
            <a:r>
              <a:rPr lang="fr-FR" sz="1600" i="1" dirty="0">
                <a:solidFill>
                  <a:schemeClr val="tx1"/>
                </a:solidFill>
              </a:rPr>
              <a:t>Capacité d’abstraction, aime résoudre							nie les détails, déteste l’apprentissage 																répétitif</a:t>
            </a:r>
          </a:p>
          <a:p>
            <a:pPr>
              <a:buFont typeface="Wingdings" panose="05000000000000000000" pitchFamily="2" charset="2"/>
              <a:buChar char="v"/>
            </a:pPr>
            <a:r>
              <a:rPr lang="fr-FR" sz="1600" i="1" dirty="0">
                <a:solidFill>
                  <a:schemeClr val="tx1"/>
                </a:solidFill>
              </a:rPr>
              <a:t>Voit le lien cause-conséquence									n’accepte pas les choses illogiques, 																comme les émotions, les traditions,…</a:t>
            </a:r>
          </a:p>
          <a:p>
            <a:pPr>
              <a:buFont typeface="Wingdings" panose="05000000000000000000" pitchFamily="2" charset="2"/>
              <a:buChar char="v"/>
            </a:pPr>
            <a:r>
              <a:rPr lang="fr-FR" sz="1600" i="1" dirty="0">
                <a:solidFill>
                  <a:schemeClr val="tx1"/>
                </a:solidFill>
              </a:rPr>
              <a:t>Vérité, égalité et justice										soucis </a:t>
            </a:r>
          </a:p>
          <a:p>
            <a:pPr>
              <a:buFont typeface="Wingdings" panose="05000000000000000000" pitchFamily="2" charset="2"/>
              <a:buChar char="v"/>
            </a:pPr>
            <a:r>
              <a:rPr lang="fr-FR" sz="1600" i="1" dirty="0">
                <a:solidFill>
                  <a:schemeClr val="tx1"/>
                </a:solidFill>
              </a:rPr>
              <a:t>Aime organiser, systématiser									invente des règles compliquées, vu 																comme dominant</a:t>
            </a:r>
          </a:p>
          <a:p>
            <a:pPr>
              <a:buFont typeface="Wingdings" panose="05000000000000000000" pitchFamily="2" charset="2"/>
              <a:buChar char="v"/>
            </a:pPr>
            <a:r>
              <a:rPr lang="fr-FR" sz="1600" i="1" dirty="0">
                <a:solidFill>
                  <a:schemeClr val="tx1"/>
                </a:solidFill>
              </a:rPr>
              <a:t>Vocabulaire riche											‘monsieur sait tout’, exploite ses 																	capacités verbales</a:t>
            </a:r>
          </a:p>
          <a:p>
            <a:pPr>
              <a:buFont typeface="Wingdings" panose="05000000000000000000" pitchFamily="2" charset="2"/>
              <a:buChar char="v"/>
            </a:pPr>
            <a:r>
              <a:rPr lang="fr-FR" sz="1600" i="1" dirty="0">
                <a:solidFill>
                  <a:schemeClr val="tx1"/>
                </a:solidFill>
              </a:rPr>
              <a:t>Attentif, exigent, critique									intolérant, perfectionnisme, dépression</a:t>
            </a:r>
          </a:p>
          <a:p>
            <a:pPr>
              <a:buFont typeface="Wingdings" panose="05000000000000000000" pitchFamily="2" charset="2"/>
              <a:buChar char="v"/>
            </a:pPr>
            <a:r>
              <a:rPr lang="fr-FR" sz="1600" i="1" dirty="0">
                <a:solidFill>
                  <a:schemeClr val="tx1"/>
                </a:solidFill>
              </a:rPr>
              <a:t>Observateur, nouvelles expériences								rigidité, </a:t>
            </a:r>
            <a:r>
              <a:rPr lang="fr-FR" sz="1600" i="1" dirty="0" err="1">
                <a:solidFill>
                  <a:schemeClr val="tx1"/>
                </a:solidFill>
              </a:rPr>
              <a:t>naiveté</a:t>
            </a:r>
            <a:endParaRPr lang="fr-FR" sz="1600" i="1" dirty="0">
              <a:solidFill>
                <a:schemeClr val="tx1"/>
              </a:solidFill>
            </a:endParaRPr>
          </a:p>
          <a:p>
            <a:pPr>
              <a:buFont typeface="Wingdings" panose="05000000000000000000" pitchFamily="2" charset="2"/>
              <a:buChar char="v"/>
            </a:pPr>
            <a:endParaRPr lang="fr-FR" sz="1600" i="1" dirty="0"/>
          </a:p>
          <a:p>
            <a:pPr>
              <a:buFont typeface="Courier New" panose="02070309020205020404" pitchFamily="49" charset="0"/>
              <a:buChar char="o"/>
            </a:pPr>
            <a:endParaRPr lang="fr-FR" dirty="0">
              <a:solidFill>
                <a:schemeClr val="tx1"/>
              </a:solidFill>
            </a:endParaRPr>
          </a:p>
          <a:p>
            <a:pPr>
              <a:buFont typeface="Courier New" panose="02070309020205020404" pitchFamily="49" charset="0"/>
              <a:buChar char="o"/>
            </a:pPr>
            <a:endParaRPr lang="fr-FR" dirty="0">
              <a:solidFill>
                <a:schemeClr val="tx1"/>
              </a:solidFill>
            </a:endParaRPr>
          </a:p>
          <a:p>
            <a:pPr>
              <a:buFont typeface="Courier New" panose="02070309020205020404" pitchFamily="49" charset="0"/>
              <a:buChar char="o"/>
            </a:pPr>
            <a:endParaRPr lang="fr-FR" dirty="0">
              <a:solidFill>
                <a:schemeClr val="tx1"/>
              </a:solidFill>
            </a:endParaRPr>
          </a:p>
          <a:p>
            <a:pPr>
              <a:buFont typeface="Courier New" panose="02070309020205020404" pitchFamily="49" charset="0"/>
              <a:buChar char="o"/>
            </a:pPr>
            <a:endParaRPr lang="fr-FR" dirty="0">
              <a:solidFill>
                <a:schemeClr val="tx1"/>
              </a:solidFill>
            </a:endParaRPr>
          </a:p>
          <a:p>
            <a:pPr>
              <a:buFont typeface="Courier New" panose="02070309020205020404" pitchFamily="49" charset="0"/>
              <a:buChar char="o"/>
            </a:pPr>
            <a:endParaRPr lang="fr-FR" dirty="0">
              <a:solidFill>
                <a:schemeClr val="tx1"/>
              </a:solidFill>
            </a:endParaRPr>
          </a:p>
        </p:txBody>
      </p:sp>
      <p:pic>
        <p:nvPicPr>
          <p:cNvPr id="6" name="Picture 2" descr="persone mano destra che fanno i pollici in su">
            <a:extLst>
              <a:ext uri="{FF2B5EF4-FFF2-40B4-BE49-F238E27FC236}">
                <a16:creationId xmlns:a16="http://schemas.microsoft.com/office/drawing/2014/main" id="{57D1884E-E7BD-7967-F621-901FF97EF5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881" y="145173"/>
            <a:ext cx="1233376" cy="13822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ersonne en chemise bleue à manches longues montrant la main droite">
            <a:extLst>
              <a:ext uri="{FF2B5EF4-FFF2-40B4-BE49-F238E27FC236}">
                <a16:creationId xmlns:a16="http://schemas.microsoft.com/office/drawing/2014/main" id="{9B56D93F-9334-5D53-8898-70BF95D883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2547" y="208969"/>
            <a:ext cx="878958" cy="1318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452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BA3505B-A971-3D4C-BFCF-5D942F2C02F1}"/>
              </a:ext>
            </a:extLst>
          </p:cNvPr>
          <p:cNvSpPr>
            <a:spLocks noGrp="1"/>
          </p:cNvSpPr>
          <p:nvPr>
            <p:ph idx="1"/>
          </p:nvPr>
        </p:nvSpPr>
        <p:spPr>
          <a:xfrm>
            <a:off x="677334" y="494675"/>
            <a:ext cx="11067362" cy="6114847"/>
          </a:xfrm>
        </p:spPr>
        <p:txBody>
          <a:bodyPr>
            <a:normAutofit fontScale="92500" lnSpcReduction="20000"/>
          </a:bodyPr>
          <a:lstStyle/>
          <a:p>
            <a:pPr marL="0" indent="0" algn="ctr">
              <a:buNone/>
            </a:pPr>
            <a:r>
              <a:rPr lang="fr-FR" i="1" dirty="0">
                <a:solidFill>
                  <a:schemeClr val="accent1"/>
                </a:solidFill>
              </a:rPr>
              <a:t>Enfants ‘intelligents’ versus enfants ‘haut potentiel’</a:t>
            </a:r>
          </a:p>
          <a:p>
            <a:pPr marL="0" indent="0">
              <a:buNone/>
            </a:pPr>
            <a:endParaRPr lang="fr-FR" i="1" dirty="0">
              <a:solidFill>
                <a:schemeClr val="tx1"/>
              </a:solidFill>
            </a:endParaRPr>
          </a:p>
          <a:p>
            <a:pPr marL="0" indent="0">
              <a:buNone/>
            </a:pPr>
            <a:endParaRPr lang="fr-FR" i="1" dirty="0">
              <a:solidFill>
                <a:schemeClr val="tx1"/>
              </a:solidFill>
            </a:endParaRPr>
          </a:p>
          <a:p>
            <a:pPr marL="0" indent="0">
              <a:buNone/>
            </a:pPr>
            <a:endParaRPr lang="fr-FR" i="1" dirty="0">
              <a:solidFill>
                <a:schemeClr val="tx1"/>
              </a:solidFill>
            </a:endParaRPr>
          </a:p>
          <a:p>
            <a:pPr marL="0" indent="0">
              <a:lnSpc>
                <a:spcPct val="150000"/>
              </a:lnSpc>
              <a:buNone/>
            </a:pPr>
            <a:r>
              <a:rPr lang="fr-FR" dirty="0">
                <a:solidFill>
                  <a:schemeClr val="tx1"/>
                </a:solidFill>
              </a:rPr>
              <a:t>Posent des questions avec une réponse concrète ……………. Questions sur des idées, concepts, théories</a:t>
            </a:r>
          </a:p>
          <a:p>
            <a:pPr marL="0" indent="0">
              <a:lnSpc>
                <a:spcPct val="150000"/>
              </a:lnSpc>
              <a:buNone/>
            </a:pPr>
            <a:r>
              <a:rPr lang="fr-FR" dirty="0">
                <a:solidFill>
                  <a:schemeClr val="tx1"/>
                </a:solidFill>
              </a:rPr>
              <a:t>Utilisent une méthode pas à pas ………….………………………….. Sautent des étapes</a:t>
            </a:r>
          </a:p>
          <a:p>
            <a:pPr marL="0" indent="0">
              <a:lnSpc>
                <a:spcPct val="150000"/>
              </a:lnSpc>
              <a:buNone/>
            </a:pPr>
            <a:r>
              <a:rPr lang="fr-FR" dirty="0">
                <a:solidFill>
                  <a:schemeClr val="tx1"/>
                </a:solidFill>
              </a:rPr>
              <a:t>Montrent des émotions, mais surmontent ……………………….. émotions prédominantes qui perdurent</a:t>
            </a:r>
          </a:p>
          <a:p>
            <a:pPr marL="0" indent="0">
              <a:lnSpc>
                <a:spcPct val="150000"/>
              </a:lnSpc>
              <a:buNone/>
            </a:pPr>
            <a:r>
              <a:rPr lang="fr-FR" dirty="0">
                <a:solidFill>
                  <a:schemeClr val="tx1"/>
                </a:solidFill>
              </a:rPr>
              <a:t>un événement choquant relativement bien</a:t>
            </a:r>
          </a:p>
          <a:p>
            <a:pPr marL="0" indent="0">
              <a:lnSpc>
                <a:spcPct val="150000"/>
              </a:lnSpc>
              <a:buNone/>
            </a:pPr>
            <a:r>
              <a:rPr lang="fr-FR" dirty="0">
                <a:solidFill>
                  <a:schemeClr val="tx1"/>
                </a:solidFill>
              </a:rPr>
              <a:t>S’intéressent à certaines choses ………………………………………… s’intéressent à quasi tout</a:t>
            </a:r>
          </a:p>
          <a:p>
            <a:pPr marL="0" indent="0">
              <a:lnSpc>
                <a:spcPct val="150000"/>
              </a:lnSpc>
              <a:buNone/>
            </a:pPr>
            <a:r>
              <a:rPr lang="fr-FR" dirty="0">
                <a:solidFill>
                  <a:schemeClr val="tx1"/>
                </a:solidFill>
              </a:rPr>
              <a:t>Apprennent facilement des nouveaux mots ………………………. Utilisent des mots compliqués,</a:t>
            </a:r>
          </a:p>
          <a:p>
            <a:pPr marL="0" indent="0">
              <a:lnSpc>
                <a:spcPct val="150000"/>
              </a:lnSpc>
              <a:buNone/>
            </a:pPr>
            <a:r>
              <a:rPr lang="fr-FR" dirty="0">
                <a:solidFill>
                  <a:schemeClr val="tx1"/>
                </a:solidFill>
              </a:rPr>
              <a:t>mais utilisent des mots correspondant à leur âge		     comprennent des nuances, aiment jouer avec 													      les mots</a:t>
            </a:r>
          </a:p>
          <a:p>
            <a:pPr marL="0" indent="0">
              <a:lnSpc>
                <a:spcPct val="150000"/>
              </a:lnSpc>
              <a:buNone/>
            </a:pPr>
            <a:r>
              <a:rPr lang="fr-FR" dirty="0">
                <a:solidFill>
                  <a:schemeClr val="tx1"/>
                </a:solidFill>
              </a:rPr>
              <a:t>Ont une image de la justice mais liée à soi ………………………   Justice à une plus grande échelle</a:t>
            </a:r>
          </a:p>
          <a:p>
            <a:pPr marL="0" indent="0">
              <a:lnSpc>
                <a:spcPct val="150000"/>
              </a:lnSpc>
              <a:buNone/>
            </a:pPr>
            <a:r>
              <a:rPr lang="fr-FR" dirty="0">
                <a:solidFill>
                  <a:schemeClr val="tx1"/>
                </a:solidFill>
              </a:rPr>
              <a:t>(Parents fiers)										     (parents inquiets)</a:t>
            </a:r>
          </a:p>
          <a:p>
            <a:pPr marL="0" indent="0">
              <a:lnSpc>
                <a:spcPct val="150000"/>
              </a:lnSpc>
              <a:buNone/>
            </a:pPr>
            <a:endParaRPr lang="fr-FR" dirty="0">
              <a:solidFill>
                <a:schemeClr val="tx1"/>
              </a:solidFill>
            </a:endParaRPr>
          </a:p>
          <a:p>
            <a:pPr marL="0" indent="0">
              <a:lnSpc>
                <a:spcPct val="150000"/>
              </a:lnSpc>
              <a:buNone/>
            </a:pPr>
            <a:endParaRPr lang="fr-FR" dirty="0">
              <a:solidFill>
                <a:schemeClr val="tx1"/>
              </a:solidFill>
            </a:endParaRPr>
          </a:p>
          <a:p>
            <a:pPr marL="0" indent="0">
              <a:lnSpc>
                <a:spcPct val="150000"/>
              </a:lnSpc>
              <a:buNone/>
            </a:pPr>
            <a:endParaRPr lang="fr-FR" dirty="0"/>
          </a:p>
          <a:p>
            <a:pPr marL="0" indent="0">
              <a:buNone/>
            </a:pPr>
            <a:endParaRPr lang="fr-FR" i="1" dirty="0"/>
          </a:p>
        </p:txBody>
      </p:sp>
      <p:cxnSp>
        <p:nvCxnSpPr>
          <p:cNvPr id="5" name="Connecteur droit avec flèche 4">
            <a:extLst>
              <a:ext uri="{FF2B5EF4-FFF2-40B4-BE49-F238E27FC236}">
                <a16:creationId xmlns:a16="http://schemas.microsoft.com/office/drawing/2014/main" id="{8E30077B-885E-B54D-BE2B-6D9C6C273EB3}"/>
              </a:ext>
            </a:extLst>
          </p:cNvPr>
          <p:cNvCxnSpPr>
            <a:cxnSpLocks/>
          </p:cNvCxnSpPr>
          <p:nvPr/>
        </p:nvCxnSpPr>
        <p:spPr>
          <a:xfrm flipH="1">
            <a:off x="3846443" y="752790"/>
            <a:ext cx="1050924" cy="971971"/>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a:extLst>
              <a:ext uri="{FF2B5EF4-FFF2-40B4-BE49-F238E27FC236}">
                <a16:creationId xmlns:a16="http://schemas.microsoft.com/office/drawing/2014/main" id="{0ED50B55-2E9D-F343-927D-DAAAAFBAC9CA}"/>
              </a:ext>
            </a:extLst>
          </p:cNvPr>
          <p:cNvCxnSpPr>
            <a:cxnSpLocks/>
          </p:cNvCxnSpPr>
          <p:nvPr/>
        </p:nvCxnSpPr>
        <p:spPr>
          <a:xfrm>
            <a:off x="7720930" y="807776"/>
            <a:ext cx="806844" cy="971971"/>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2677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93AAEC-171F-B74A-AF6E-AC3910506D95}"/>
              </a:ext>
            </a:extLst>
          </p:cNvPr>
          <p:cNvSpPr>
            <a:spLocks noGrp="1"/>
          </p:cNvSpPr>
          <p:nvPr>
            <p:ph type="title"/>
          </p:nvPr>
        </p:nvSpPr>
        <p:spPr>
          <a:xfrm>
            <a:off x="677334" y="609600"/>
            <a:ext cx="8596668" cy="551380"/>
          </a:xfrm>
        </p:spPr>
        <p:txBody>
          <a:bodyPr>
            <a:normAutofit fontScale="90000"/>
          </a:bodyPr>
          <a:lstStyle/>
          <a:p>
            <a:r>
              <a:rPr lang="fr-FR" sz="3200" i="1" dirty="0"/>
              <a:t>Le cerveau HP</a:t>
            </a:r>
          </a:p>
        </p:txBody>
      </p:sp>
      <p:sp>
        <p:nvSpPr>
          <p:cNvPr id="3" name="Espace réservé du contenu 2">
            <a:extLst>
              <a:ext uri="{FF2B5EF4-FFF2-40B4-BE49-F238E27FC236}">
                <a16:creationId xmlns:a16="http://schemas.microsoft.com/office/drawing/2014/main" id="{A2502D80-20DB-874C-937F-55FFF3BC3D02}"/>
              </a:ext>
            </a:extLst>
          </p:cNvPr>
          <p:cNvSpPr>
            <a:spLocks noGrp="1"/>
          </p:cNvSpPr>
          <p:nvPr>
            <p:ph idx="1"/>
          </p:nvPr>
        </p:nvSpPr>
        <p:spPr>
          <a:xfrm>
            <a:off x="677333" y="1160981"/>
            <a:ext cx="11405076" cy="5548044"/>
          </a:xfrm>
        </p:spPr>
        <p:txBody>
          <a:bodyPr>
            <a:normAutofit fontScale="92500" lnSpcReduction="20000"/>
          </a:bodyPr>
          <a:lstStyle/>
          <a:p>
            <a:endParaRPr lang="fr-FR" dirty="0"/>
          </a:p>
          <a:p>
            <a:pPr>
              <a:lnSpc>
                <a:spcPct val="150000"/>
              </a:lnSpc>
            </a:pPr>
            <a:r>
              <a:rPr lang="fr-FR" sz="1600" dirty="0"/>
              <a:t>Le fonctionnement général du cerveau est différent, intelligence qualitativement différente, en arborescence versus ‘en succession d’événements’</a:t>
            </a:r>
            <a:endParaRPr lang="fr-BE" sz="1600" dirty="0"/>
          </a:p>
          <a:p>
            <a:pPr>
              <a:lnSpc>
                <a:spcPct val="150000"/>
              </a:lnSpc>
            </a:pPr>
            <a:r>
              <a:rPr lang="fr-BE" sz="1600" dirty="0"/>
              <a:t>Taux de sommeil paradoxal élevé           Facilitation consolidation mnésique</a:t>
            </a:r>
          </a:p>
          <a:p>
            <a:pPr>
              <a:lnSpc>
                <a:spcPct val="150000"/>
              </a:lnSpc>
            </a:pPr>
            <a:r>
              <a:rPr lang="fr-BE" sz="1600" dirty="0"/>
              <a:t>Contrairement à l’intuition qui voudrait que les enfants les plus intelligents, étant intellectuellement précoces, connaissent un développement cérébral accéléré, il s’avère que ce sont ceux qui connaissent la maturation de l’épaisseur corticale la plus tardive.</a:t>
            </a:r>
          </a:p>
          <a:p>
            <a:pPr>
              <a:lnSpc>
                <a:spcPct val="150000"/>
              </a:lnSpc>
            </a:pPr>
            <a:r>
              <a:rPr lang="fr-FR" sz="1600" dirty="0"/>
              <a:t>Lobe </a:t>
            </a:r>
            <a:r>
              <a:rPr lang="fr-FR" sz="1600" i="1" dirty="0"/>
              <a:t>frontal</a:t>
            </a:r>
            <a:r>
              <a:rPr lang="fr-FR" sz="1600" dirty="0"/>
              <a:t> et </a:t>
            </a:r>
            <a:r>
              <a:rPr lang="fr-FR" sz="1600" i="1" dirty="0"/>
              <a:t>pariétal</a:t>
            </a:r>
            <a:r>
              <a:rPr lang="fr-FR" sz="1600" dirty="0"/>
              <a:t> bilatéral plus actif</a:t>
            </a:r>
          </a:p>
          <a:p>
            <a:pPr>
              <a:lnSpc>
                <a:spcPct val="150000"/>
              </a:lnSpc>
            </a:pPr>
            <a:r>
              <a:rPr lang="fr-FR" sz="1600" dirty="0"/>
              <a:t>Connectivité (fibres, substance blanche) </a:t>
            </a:r>
            <a:r>
              <a:rPr lang="fr-BE" sz="1600" dirty="0"/>
              <a:t>cérébrale bien plus importante que les enfants au QI standard                               dans plusieurs régions cérébrales comme le corps calleux qui relie les deux hémisphères et dans différents                           faisceaux intra-hémisphériques. Donc, le transfert d’information est plus rapide au sein d’un même                          hémisphère mais aussi d’un hémisphère à l’autre.</a:t>
            </a:r>
            <a:endParaRPr lang="fr-FR" sz="1600" dirty="0"/>
          </a:p>
          <a:p>
            <a:pPr>
              <a:lnSpc>
                <a:spcPct val="150000"/>
              </a:lnSpc>
            </a:pPr>
            <a:r>
              <a:rPr lang="fr-FR" sz="1600" dirty="0"/>
              <a:t>Sillons et circonvolutions, morphologie cérébrale différente: conformation atypique de l’anatomie du cortex                      dans la région temporo-pariétale dès la naissance</a:t>
            </a:r>
          </a:p>
          <a:p>
            <a:pPr>
              <a:lnSpc>
                <a:spcPct val="150000"/>
              </a:lnSpc>
            </a:pPr>
            <a:r>
              <a:rPr lang="fr-FR" sz="1600" dirty="0"/>
              <a:t>HP + trouble </a:t>
            </a:r>
            <a:r>
              <a:rPr lang="fr-FR" sz="1600" dirty="0" err="1"/>
              <a:t>dys</a:t>
            </a:r>
            <a:r>
              <a:rPr lang="fr-FR" sz="1600" dirty="0"/>
              <a:t>-: EEG différent</a:t>
            </a:r>
          </a:p>
        </p:txBody>
      </p:sp>
      <p:sp>
        <p:nvSpPr>
          <p:cNvPr id="4" name="Rectangle 3">
            <a:extLst>
              <a:ext uri="{FF2B5EF4-FFF2-40B4-BE49-F238E27FC236}">
                <a16:creationId xmlns:a16="http://schemas.microsoft.com/office/drawing/2014/main" id="{44915E10-122B-CD4A-ABAF-F5327EB77B3A}"/>
              </a:ext>
            </a:extLst>
          </p:cNvPr>
          <p:cNvSpPr/>
          <p:nvPr/>
        </p:nvSpPr>
        <p:spPr>
          <a:xfrm>
            <a:off x="2383604" y="61645"/>
            <a:ext cx="9698805" cy="551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a:t> Une des réf.: Ramus, F. (2018). Les surdoués ont-ils un cerveau qualitativement différent? </a:t>
            </a:r>
            <a:r>
              <a:rPr lang="fr-BE" sz="1400" dirty="0">
                <a:solidFill>
                  <a:schemeClr val="bg1"/>
                </a:solidFill>
                <a:hlinkClick r:id="rId2">
                  <a:extLst>
                    <a:ext uri="{A12FA001-AC4F-418D-AE19-62706E023703}">
                      <ahyp:hlinkClr xmlns:ahyp="http://schemas.microsoft.com/office/drawing/2018/hyperlinkcolor" val="tx"/>
                    </a:ext>
                  </a:extLst>
                </a:hlinkClick>
              </a:rPr>
              <a:t>A.N.A.E.</a:t>
            </a:r>
            <a:r>
              <a:rPr lang="fr-BE" sz="1400" dirty="0">
                <a:solidFill>
                  <a:schemeClr val="bg1"/>
                </a:solidFill>
              </a:rPr>
              <a:t>, </a:t>
            </a:r>
            <a:r>
              <a:rPr lang="fr-BE" sz="1400" dirty="0"/>
              <a:t>30(154), 281‑287.</a:t>
            </a:r>
            <a:endParaRPr lang="fr-FR" sz="1400" dirty="0"/>
          </a:p>
        </p:txBody>
      </p:sp>
      <p:sp>
        <p:nvSpPr>
          <p:cNvPr id="5" name="Flèche vers la droite 4">
            <a:extLst>
              <a:ext uri="{FF2B5EF4-FFF2-40B4-BE49-F238E27FC236}">
                <a16:creationId xmlns:a16="http://schemas.microsoft.com/office/drawing/2014/main" id="{5754AE40-BE65-124D-9526-450B32FB961F}"/>
              </a:ext>
            </a:extLst>
          </p:cNvPr>
          <p:cNvSpPr/>
          <p:nvPr/>
        </p:nvSpPr>
        <p:spPr>
          <a:xfrm>
            <a:off x="4090737" y="2249905"/>
            <a:ext cx="385010" cy="3402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21488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93AAEC-171F-B74A-AF6E-AC3910506D95}"/>
              </a:ext>
            </a:extLst>
          </p:cNvPr>
          <p:cNvSpPr>
            <a:spLocks noGrp="1"/>
          </p:cNvSpPr>
          <p:nvPr>
            <p:ph type="title"/>
          </p:nvPr>
        </p:nvSpPr>
        <p:spPr>
          <a:xfrm>
            <a:off x="677334" y="197206"/>
            <a:ext cx="8596668" cy="1733194"/>
          </a:xfrm>
        </p:spPr>
        <p:txBody>
          <a:bodyPr>
            <a:normAutofit/>
          </a:bodyPr>
          <a:lstStyle/>
          <a:p>
            <a:r>
              <a:rPr lang="fr-FR" sz="3200" i="1" dirty="0"/>
              <a:t>Le cerveau HP </a:t>
            </a:r>
            <a:r>
              <a:rPr lang="fr-BE" sz="1600" dirty="0">
                <a:solidFill>
                  <a:schemeClr val="tx1"/>
                </a:solidFill>
              </a:rPr>
              <a:t>Fanny </a:t>
            </a:r>
            <a:r>
              <a:rPr lang="fr-BE" sz="1600" dirty="0" err="1">
                <a:solidFill>
                  <a:schemeClr val="tx1"/>
                </a:solidFill>
              </a:rPr>
              <a:t>Nusbaum</a:t>
            </a:r>
            <a:r>
              <a:rPr lang="fr-BE" sz="1600" dirty="0">
                <a:solidFill>
                  <a:schemeClr val="tx1"/>
                </a:solidFill>
              </a:rPr>
              <a:t> </a:t>
            </a:r>
            <a:br>
              <a:rPr lang="fr-BE" sz="3200" dirty="0"/>
            </a:br>
            <a:endParaRPr lang="fr-FR" sz="3200" i="1" dirty="0"/>
          </a:p>
        </p:txBody>
      </p:sp>
      <p:sp>
        <p:nvSpPr>
          <p:cNvPr id="3" name="Espace réservé du contenu 2">
            <a:extLst>
              <a:ext uri="{FF2B5EF4-FFF2-40B4-BE49-F238E27FC236}">
                <a16:creationId xmlns:a16="http://schemas.microsoft.com/office/drawing/2014/main" id="{A2502D80-20DB-874C-937F-55FFF3BC3D02}"/>
              </a:ext>
            </a:extLst>
          </p:cNvPr>
          <p:cNvSpPr>
            <a:spLocks noGrp="1"/>
          </p:cNvSpPr>
          <p:nvPr>
            <p:ph idx="1"/>
          </p:nvPr>
        </p:nvSpPr>
        <p:spPr>
          <a:xfrm>
            <a:off x="677333" y="770561"/>
            <a:ext cx="10593417" cy="5804899"/>
          </a:xfrm>
        </p:spPr>
        <p:txBody>
          <a:bodyPr>
            <a:noAutofit/>
          </a:bodyPr>
          <a:lstStyle/>
          <a:p>
            <a:pPr marL="0" indent="0">
              <a:buNone/>
            </a:pPr>
            <a:endParaRPr lang="fr-BE" sz="1600" dirty="0">
              <a:solidFill>
                <a:schemeClr val="accent2"/>
              </a:solidFill>
              <a:latin typeface="+mj-lt"/>
            </a:endParaRPr>
          </a:p>
          <a:p>
            <a:pPr marL="0" indent="0">
              <a:buNone/>
            </a:pPr>
            <a:endParaRPr lang="fr-BE" sz="1600" dirty="0">
              <a:solidFill>
                <a:schemeClr val="accent2"/>
              </a:solidFill>
              <a:latin typeface="+mj-lt"/>
            </a:endParaRPr>
          </a:p>
          <a:p>
            <a:pPr marL="0" indent="0">
              <a:buNone/>
            </a:pPr>
            <a:r>
              <a:rPr lang="fr-BE" sz="1600" dirty="0">
                <a:solidFill>
                  <a:schemeClr val="accent2"/>
                </a:solidFill>
                <a:latin typeface="+mj-lt"/>
              </a:rPr>
              <a:t>Deux profils: </a:t>
            </a:r>
            <a:r>
              <a:rPr lang="fr-BE" sz="1600" dirty="0">
                <a:latin typeface="+mj-lt"/>
              </a:rPr>
              <a:t>Complexe et Laminaire. Les deux sont des </a:t>
            </a:r>
            <a:r>
              <a:rPr lang="fr-BE" sz="1600" dirty="0">
                <a:solidFill>
                  <a:schemeClr val="accent2"/>
                </a:solidFill>
                <a:latin typeface="+mj-lt"/>
                <a:hlinkClick r:id="rId2">
                  <a:extLst>
                    <a:ext uri="{A12FA001-AC4F-418D-AE19-62706E023703}">
                      <ahyp:hlinkClr xmlns:ahyp="http://schemas.microsoft.com/office/drawing/2018/hyperlinkcolor" val="tx"/>
                    </a:ext>
                  </a:extLst>
                </a:hlinkClick>
              </a:rPr>
              <a:t>« </a:t>
            </a:r>
            <a:r>
              <a:rPr lang="fr-BE" sz="1600" b="1" u="sng" dirty="0">
                <a:solidFill>
                  <a:schemeClr val="accent2"/>
                </a:solidFill>
                <a:latin typeface="+mj-lt"/>
                <a:hlinkClick r:id="rId2">
                  <a:extLst>
                    <a:ext uri="{A12FA001-AC4F-418D-AE19-62706E023703}">
                      <ahyp:hlinkClr xmlns:ahyp="http://schemas.microsoft.com/office/drawing/2018/hyperlinkcolor" val="tx"/>
                    </a:ext>
                  </a:extLst>
                </a:hlinkClick>
              </a:rPr>
              <a:t>hauts potentiel</a:t>
            </a:r>
            <a:r>
              <a:rPr lang="fr-BE" sz="1600" b="1" u="sng" dirty="0">
                <a:solidFill>
                  <a:schemeClr val="accent2"/>
                </a:solidFill>
                <a:latin typeface="+mj-lt"/>
              </a:rPr>
              <a:t>s »</a:t>
            </a:r>
            <a:r>
              <a:rPr lang="fr-BE" sz="1600" dirty="0">
                <a:solidFill>
                  <a:schemeClr val="accent2"/>
                </a:solidFill>
                <a:latin typeface="+mj-lt"/>
              </a:rPr>
              <a:t>. </a:t>
            </a:r>
          </a:p>
          <a:p>
            <a:pPr marL="0" indent="0">
              <a:buNone/>
            </a:pPr>
            <a:endParaRPr lang="fr-BE" sz="1600" dirty="0">
              <a:solidFill>
                <a:schemeClr val="accent2"/>
              </a:solidFill>
              <a:latin typeface="+mj-lt"/>
            </a:endParaRPr>
          </a:p>
          <a:p>
            <a:pPr marL="0" indent="0">
              <a:buNone/>
            </a:pPr>
            <a:r>
              <a:rPr lang="fr-BE" sz="1600" dirty="0">
                <a:latin typeface="+mj-lt"/>
              </a:rPr>
              <a:t>Complexe: capacités plutôt </a:t>
            </a:r>
            <a:r>
              <a:rPr lang="fr-BE" sz="1600" dirty="0">
                <a:solidFill>
                  <a:schemeClr val="accent2"/>
                </a:solidFill>
                <a:latin typeface="+mj-lt"/>
              </a:rPr>
              <a:t>hétérogènes</a:t>
            </a:r>
            <a:r>
              <a:rPr lang="fr-BE" sz="1600" dirty="0">
                <a:latin typeface="+mj-lt"/>
              </a:rPr>
              <a:t>. Il est plus créatif, plus visionnaire, mais aussi plus sujet aux difficultés d’apprentissage et de relations sociales, ainsi qu’à la dyslexie ou la dyspraxie. </a:t>
            </a:r>
          </a:p>
          <a:p>
            <a:pPr marL="0" indent="0">
              <a:buNone/>
            </a:pPr>
            <a:endParaRPr lang="fr-BE" sz="1600" dirty="0">
              <a:latin typeface="+mj-lt"/>
            </a:endParaRPr>
          </a:p>
          <a:p>
            <a:pPr marL="0" indent="0">
              <a:buNone/>
            </a:pPr>
            <a:r>
              <a:rPr lang="fr-BE" sz="1600" dirty="0">
                <a:latin typeface="+mj-lt"/>
              </a:rPr>
              <a:t>Laminaire: capacités plutôt </a:t>
            </a:r>
            <a:r>
              <a:rPr lang="fr-BE" sz="1600" dirty="0">
                <a:solidFill>
                  <a:schemeClr val="accent2"/>
                </a:solidFill>
                <a:latin typeface="+mj-lt"/>
              </a:rPr>
              <a:t>homogènes</a:t>
            </a:r>
            <a:r>
              <a:rPr lang="fr-BE" sz="1600" dirty="0">
                <a:latin typeface="+mj-lt"/>
              </a:rPr>
              <a:t>. Il est plus solide et adaptable, mais aussi plus sujet à l’anxiété de performance, au surmenage et à certaines addictions à partir de la fin de l’adolescence.</a:t>
            </a:r>
          </a:p>
          <a:p>
            <a:pPr marL="0" indent="0">
              <a:buNone/>
            </a:pPr>
            <a:endParaRPr lang="fr-BE" sz="1600" dirty="0">
              <a:latin typeface="+mj-lt"/>
            </a:endParaRPr>
          </a:p>
          <a:p>
            <a:pPr marL="0" indent="0">
              <a:buNone/>
            </a:pPr>
            <a:r>
              <a:rPr lang="fr-BE" sz="1600" dirty="0"/>
              <a:t>La connectivité cérébrale est plus importante dans l’hémisphère gauche des Complexes et dans l’hémisphère droit des Laminaires.</a:t>
            </a:r>
            <a:endParaRPr lang="fr-BE" sz="1600" dirty="0">
              <a:latin typeface="+mj-lt"/>
            </a:endParaRPr>
          </a:p>
          <a:p>
            <a:pPr marL="0" indent="0">
              <a:buNone/>
            </a:pPr>
            <a:r>
              <a:rPr lang="fr-BE" sz="1600" dirty="0"/>
              <a:t>Par ailleurs, l’IRM fonctionnelle de repos, a montré une diminution de l’activité dans le cortex préfrontal des enfants Complexes et du cortex </a:t>
            </a:r>
            <a:r>
              <a:rPr lang="fr-BE" sz="1600" dirty="0" err="1"/>
              <a:t>orbito</a:t>
            </a:r>
            <a:r>
              <a:rPr lang="fr-BE" sz="1600" dirty="0"/>
              <a:t>-frontal des enfants Laminaires. En revanche, on observe une augmentation d’activité dans les cortex insulaire, temporal et pariétal qui correspond à une plus grande sensibilité émotionnelle, une meilleure perception et des capacités accrues de mémorisation et linguistiques.</a:t>
            </a:r>
            <a:endParaRPr lang="fr-FR" sz="1600" dirty="0">
              <a:latin typeface="+mj-lt"/>
            </a:endParaRPr>
          </a:p>
        </p:txBody>
      </p:sp>
    </p:spTree>
    <p:extLst>
      <p:ext uri="{BB962C8B-B14F-4D97-AF65-F5344CB8AC3E}">
        <p14:creationId xmlns:p14="http://schemas.microsoft.com/office/powerpoint/2010/main" val="878079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9E2FAC7-7A69-9147-825D-EC03FA88D0F7}"/>
              </a:ext>
            </a:extLst>
          </p:cNvPr>
          <p:cNvSpPr>
            <a:spLocks noGrp="1"/>
          </p:cNvSpPr>
          <p:nvPr>
            <p:ph idx="1"/>
          </p:nvPr>
        </p:nvSpPr>
        <p:spPr>
          <a:xfrm>
            <a:off x="685800" y="2634916"/>
            <a:ext cx="8588202" cy="3406446"/>
          </a:xfrm>
        </p:spPr>
        <p:txBody>
          <a:bodyPr>
            <a:normAutofit fontScale="85000" lnSpcReduction="20000"/>
          </a:bodyPr>
          <a:lstStyle/>
          <a:p>
            <a:pPr marL="0" indent="0">
              <a:buNone/>
            </a:pPr>
            <a:endParaRPr lang="fr-FR" dirty="0">
              <a:solidFill>
                <a:schemeClr val="tx1"/>
              </a:solidFill>
              <a:hlinkClick r:id="rId2">
                <a:extLst>
                  <a:ext uri="{A12FA001-AC4F-418D-AE19-62706E023703}">
                    <ahyp:hlinkClr xmlns:ahyp="http://schemas.microsoft.com/office/drawing/2018/hyperlinkcolor" val="tx"/>
                  </a:ext>
                </a:extLst>
              </a:hlinkClick>
            </a:endParaRPr>
          </a:p>
          <a:p>
            <a:pPr marL="0" indent="0">
              <a:buNone/>
            </a:pPr>
            <a:endParaRPr lang="fr-FR" dirty="0">
              <a:solidFill>
                <a:srgbClr val="99CA3C"/>
              </a:solidFill>
              <a:hlinkClick r:id="rId2">
                <a:extLst>
                  <a:ext uri="{A12FA001-AC4F-418D-AE19-62706E023703}">
                    <ahyp:hlinkClr xmlns:ahyp="http://schemas.microsoft.com/office/drawing/2018/hyperlinkcolor" val="tx"/>
                  </a:ext>
                </a:extLst>
              </a:hlinkClick>
            </a:endParaRPr>
          </a:p>
          <a:p>
            <a:pPr marL="0" indent="0">
              <a:buNone/>
            </a:pPr>
            <a:r>
              <a:rPr lang="fr-FR" dirty="0">
                <a:solidFill>
                  <a:srgbClr val="99CA3C"/>
                </a:solidFill>
                <a:hlinkClick r:id="rId2">
                  <a:extLst>
                    <a:ext uri="{A12FA001-AC4F-418D-AE19-62706E023703}">
                      <ahyp:hlinkClr xmlns:ahyp="http://schemas.microsoft.com/office/drawing/2018/hyperlinkcolor" val="tx"/>
                    </a:ext>
                  </a:extLst>
                </a:hlinkClick>
              </a:rPr>
              <a:t>https://les-tribulations-dun-petit-zebre.com/wp-content/uploads/2013/02/specificites_cognitives_des_personnes_a_haut_potentiel_aix_marseille.pdf</a:t>
            </a:r>
            <a:endParaRPr lang="fr-FR" dirty="0"/>
          </a:p>
          <a:p>
            <a:pPr marL="0" indent="0">
              <a:buNone/>
            </a:pPr>
            <a:endParaRPr lang="fr-FR" dirty="0"/>
          </a:p>
          <a:p>
            <a:pPr marL="0" indent="0">
              <a:buNone/>
            </a:pPr>
            <a:r>
              <a:rPr lang="fr-FR" dirty="0">
                <a:hlinkClick r:id="rId3"/>
              </a:rPr>
              <a:t>https://edu.ge.ch/site/capintegration/haut-potentiel/les-enfants-a-haut-potentiel-intellectuel/#:~:text=Les%20caract%C3%A9ristiques%20des%20enfants%20%C3%A0,est%20pas%20un%20enfant%20prodige</a:t>
            </a:r>
            <a:endParaRPr lang="fr-FR" dirty="0"/>
          </a:p>
          <a:p>
            <a:pPr marL="0" indent="0">
              <a:buNone/>
            </a:pPr>
            <a:endParaRPr lang="fr-FR" dirty="0"/>
          </a:p>
          <a:p>
            <a:pPr marL="0" indent="0">
              <a:buNone/>
            </a:pPr>
            <a:r>
              <a:rPr lang="fr-BE" dirty="0">
                <a:hlinkClick r:id="rId4"/>
              </a:rPr>
              <a:t>https://www.resodys.org/IMG/pdf/ahuau_formadys_haut_potentiel.pdf</a:t>
            </a:r>
            <a:r>
              <a:rPr lang="fr-BE" dirty="0"/>
              <a:t>     </a:t>
            </a:r>
          </a:p>
          <a:p>
            <a:pPr marL="0" indent="0">
              <a:buNone/>
            </a:pPr>
            <a:br>
              <a:rPr lang="fr-BE" dirty="0"/>
            </a:br>
            <a:endParaRPr lang="fr-BE" dirty="0"/>
          </a:p>
          <a:p>
            <a:pPr marL="0" indent="0">
              <a:buNone/>
            </a:pPr>
            <a:endParaRPr lang="fr-FR" dirty="0"/>
          </a:p>
          <a:p>
            <a:pPr marL="0" indent="0">
              <a:buNone/>
            </a:pPr>
            <a:endParaRPr lang="fr-FR" dirty="0"/>
          </a:p>
        </p:txBody>
      </p:sp>
      <p:sp>
        <p:nvSpPr>
          <p:cNvPr id="4" name="ZoneTexte 3">
            <a:extLst>
              <a:ext uri="{FF2B5EF4-FFF2-40B4-BE49-F238E27FC236}">
                <a16:creationId xmlns:a16="http://schemas.microsoft.com/office/drawing/2014/main" id="{02135245-6832-B44F-B083-E5B42AF010B4}"/>
              </a:ext>
            </a:extLst>
          </p:cNvPr>
          <p:cNvSpPr txBox="1"/>
          <p:nvPr/>
        </p:nvSpPr>
        <p:spPr>
          <a:xfrm>
            <a:off x="902368" y="577516"/>
            <a:ext cx="8371634" cy="646331"/>
          </a:xfrm>
          <a:prstGeom prst="rect">
            <a:avLst/>
          </a:prstGeom>
          <a:noFill/>
        </p:spPr>
        <p:txBody>
          <a:bodyPr wrap="square" rtlCol="0">
            <a:spAutoFit/>
          </a:bodyPr>
          <a:lstStyle/>
          <a:p>
            <a:r>
              <a:rPr lang="fr-FR" dirty="0"/>
              <a:t>Si vous souhaitez plus d’infos sur </a:t>
            </a:r>
          </a:p>
          <a:p>
            <a:r>
              <a:rPr lang="fr-FR" dirty="0"/>
              <a:t>leur profil cognitif spécifique…</a:t>
            </a:r>
          </a:p>
        </p:txBody>
      </p:sp>
    </p:spTree>
    <p:extLst>
      <p:ext uri="{BB962C8B-B14F-4D97-AF65-F5344CB8AC3E}">
        <p14:creationId xmlns:p14="http://schemas.microsoft.com/office/powerpoint/2010/main" val="2683135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858DDDC-A88F-8C4F-9190-ABA3E68CACF6}"/>
              </a:ext>
            </a:extLst>
          </p:cNvPr>
          <p:cNvSpPr>
            <a:spLocks noGrp="1"/>
          </p:cNvSpPr>
          <p:nvPr>
            <p:ph idx="1"/>
          </p:nvPr>
        </p:nvSpPr>
        <p:spPr>
          <a:xfrm>
            <a:off x="677333" y="554182"/>
            <a:ext cx="10766521" cy="6055340"/>
          </a:xfrm>
        </p:spPr>
        <p:txBody>
          <a:bodyPr/>
          <a:lstStyle/>
          <a:p>
            <a:pPr marL="0" indent="0">
              <a:buNone/>
            </a:pPr>
            <a:r>
              <a:rPr lang="fr-FR" sz="2000" i="1" dirty="0">
                <a:solidFill>
                  <a:schemeClr val="accent1"/>
                </a:solidFill>
              </a:rPr>
              <a:t>Leurs émotions et sensations… </a:t>
            </a:r>
            <a:r>
              <a:rPr lang="fr-FR" sz="1600" i="1" dirty="0"/>
              <a:t>Haut potentiel et </a:t>
            </a:r>
            <a:r>
              <a:rPr lang="fr-FR" sz="1600" i="1" dirty="0" err="1"/>
              <a:t>hypersensitivité</a:t>
            </a:r>
            <a:r>
              <a:rPr lang="fr-FR" sz="1600" i="1" dirty="0"/>
              <a:t>: enfants</a:t>
            </a:r>
          </a:p>
          <a:p>
            <a:pPr>
              <a:buFont typeface="Courier New" panose="02070309020205020404" pitchFamily="49" charset="0"/>
              <a:buChar char="o"/>
            </a:pPr>
            <a:r>
              <a:rPr lang="fr-FR" sz="1600" i="1" dirty="0">
                <a:solidFill>
                  <a:schemeClr val="tx1"/>
                </a:solidFill>
              </a:rPr>
              <a:t>S’effraie vite</a:t>
            </a:r>
          </a:p>
          <a:p>
            <a:pPr>
              <a:buFont typeface="Courier New" panose="02070309020205020404" pitchFamily="49" charset="0"/>
              <a:buChar char="o"/>
            </a:pPr>
            <a:r>
              <a:rPr lang="fr-FR" sz="1600" i="1" dirty="0">
                <a:solidFill>
                  <a:schemeClr val="tx1"/>
                </a:solidFill>
              </a:rPr>
              <a:t>Supporte mal les vêtements qui chatouillent, les étiquettes,…</a:t>
            </a:r>
          </a:p>
          <a:p>
            <a:pPr>
              <a:buFont typeface="Courier New" panose="02070309020205020404" pitchFamily="49" charset="0"/>
              <a:buChar char="o"/>
            </a:pPr>
            <a:r>
              <a:rPr lang="fr-FR" sz="1600" i="1" dirty="0">
                <a:solidFill>
                  <a:schemeClr val="tx1"/>
                </a:solidFill>
              </a:rPr>
              <a:t>N’aime pas les grandes surprises</a:t>
            </a:r>
          </a:p>
          <a:p>
            <a:pPr>
              <a:buFont typeface="Courier New" panose="02070309020205020404" pitchFamily="49" charset="0"/>
              <a:buChar char="o"/>
            </a:pPr>
            <a:r>
              <a:rPr lang="fr-FR" sz="1600" i="1" dirty="0">
                <a:solidFill>
                  <a:schemeClr val="tx1"/>
                </a:solidFill>
              </a:rPr>
              <a:t>Apprend plus d’une réprimande gentille que d’une punition</a:t>
            </a:r>
          </a:p>
          <a:p>
            <a:pPr>
              <a:buFont typeface="Courier New" panose="02070309020205020404" pitchFamily="49" charset="0"/>
              <a:buChar char="o"/>
            </a:pPr>
            <a:r>
              <a:rPr lang="fr-FR" sz="1600" i="1" dirty="0">
                <a:solidFill>
                  <a:schemeClr val="tx1"/>
                </a:solidFill>
              </a:rPr>
              <a:t>Semble pouvoir lire mes pensées</a:t>
            </a:r>
          </a:p>
          <a:p>
            <a:pPr>
              <a:buFont typeface="Courier New" panose="02070309020205020404" pitchFamily="49" charset="0"/>
              <a:buChar char="o"/>
            </a:pPr>
            <a:r>
              <a:rPr lang="fr-FR" sz="1600" i="1" dirty="0">
                <a:solidFill>
                  <a:schemeClr val="tx1"/>
                </a:solidFill>
              </a:rPr>
              <a:t>Utilise des mots difficiles pour son âge</a:t>
            </a:r>
          </a:p>
          <a:p>
            <a:pPr>
              <a:buFont typeface="Courier New" panose="02070309020205020404" pitchFamily="49" charset="0"/>
              <a:buChar char="o"/>
            </a:pPr>
            <a:r>
              <a:rPr lang="fr-FR" sz="1600" i="1" dirty="0">
                <a:solidFill>
                  <a:schemeClr val="tx1"/>
                </a:solidFill>
              </a:rPr>
              <a:t>Sent chaque odeur bizarre</a:t>
            </a:r>
          </a:p>
          <a:p>
            <a:pPr>
              <a:buFont typeface="Courier New" panose="02070309020205020404" pitchFamily="49" charset="0"/>
              <a:buChar char="o"/>
            </a:pPr>
            <a:r>
              <a:rPr lang="fr-FR" sz="1600" i="1" dirty="0">
                <a:solidFill>
                  <a:schemeClr val="tx1"/>
                </a:solidFill>
              </a:rPr>
              <a:t>A un humour astucieux</a:t>
            </a:r>
          </a:p>
          <a:p>
            <a:pPr>
              <a:buFont typeface="Courier New" panose="02070309020205020404" pitchFamily="49" charset="0"/>
              <a:buChar char="o"/>
            </a:pPr>
            <a:r>
              <a:rPr lang="fr-FR" sz="1600" i="1" dirty="0">
                <a:solidFill>
                  <a:schemeClr val="tx1"/>
                </a:solidFill>
              </a:rPr>
              <a:t>Semble très intuitif</a:t>
            </a:r>
          </a:p>
          <a:p>
            <a:pPr>
              <a:buFont typeface="Courier New" panose="02070309020205020404" pitchFamily="49" charset="0"/>
              <a:buChar char="o"/>
            </a:pPr>
            <a:r>
              <a:rPr lang="fr-FR" sz="1600" i="1" dirty="0">
                <a:solidFill>
                  <a:schemeClr val="tx1"/>
                </a:solidFill>
              </a:rPr>
              <a:t>S’endort difficilement après une journée excitante</a:t>
            </a:r>
          </a:p>
          <a:p>
            <a:pPr>
              <a:buFont typeface="Courier New" panose="02070309020205020404" pitchFamily="49" charset="0"/>
              <a:buChar char="o"/>
            </a:pPr>
            <a:r>
              <a:rPr lang="fr-FR" sz="1600" i="1" dirty="0">
                <a:solidFill>
                  <a:schemeClr val="tx1"/>
                </a:solidFill>
              </a:rPr>
              <a:t>Gère difficilement les grands changements</a:t>
            </a:r>
          </a:p>
          <a:p>
            <a:pPr>
              <a:buFont typeface="Courier New" panose="02070309020205020404" pitchFamily="49" charset="0"/>
              <a:buChar char="o"/>
            </a:pPr>
            <a:r>
              <a:rPr lang="fr-FR" sz="1600" i="1" dirty="0">
                <a:solidFill>
                  <a:schemeClr val="tx1"/>
                </a:solidFill>
              </a:rPr>
              <a:t>Veut changer ses vêtements quand ils sont mouillés ou plein de sable</a:t>
            </a:r>
          </a:p>
          <a:p>
            <a:pPr>
              <a:buFont typeface="Courier New" panose="02070309020205020404" pitchFamily="49" charset="0"/>
              <a:buChar char="o"/>
            </a:pPr>
            <a:r>
              <a:rPr lang="fr-FR" sz="1600" i="1" dirty="0">
                <a:solidFill>
                  <a:schemeClr val="tx1"/>
                </a:solidFill>
              </a:rPr>
              <a:t>Pose plein de questions</a:t>
            </a:r>
          </a:p>
          <a:p>
            <a:pPr>
              <a:buFont typeface="Courier New" panose="02070309020205020404" pitchFamily="49" charset="0"/>
              <a:buChar char="o"/>
            </a:pPr>
            <a:endParaRPr lang="fr-FR" dirty="0">
              <a:solidFill>
                <a:schemeClr val="tx1"/>
              </a:solidFill>
            </a:endParaRPr>
          </a:p>
          <a:p>
            <a:pPr>
              <a:buFont typeface="Courier New" panose="02070309020205020404" pitchFamily="49" charset="0"/>
              <a:buChar char="o"/>
            </a:pPr>
            <a:endParaRPr lang="fr-FR" dirty="0">
              <a:solidFill>
                <a:schemeClr val="tx1"/>
              </a:solidFill>
            </a:endParaRPr>
          </a:p>
          <a:p>
            <a:pPr>
              <a:buFont typeface="Courier New" panose="02070309020205020404" pitchFamily="49" charset="0"/>
              <a:buChar char="o"/>
            </a:pPr>
            <a:endParaRPr lang="fr-FR" dirty="0">
              <a:solidFill>
                <a:schemeClr val="tx1"/>
              </a:solidFill>
            </a:endParaRPr>
          </a:p>
          <a:p>
            <a:pPr>
              <a:buFont typeface="Courier New" panose="02070309020205020404" pitchFamily="49" charset="0"/>
              <a:buChar char="o"/>
            </a:pPr>
            <a:endParaRPr lang="fr-FR" dirty="0">
              <a:solidFill>
                <a:schemeClr val="tx1"/>
              </a:solidFill>
            </a:endParaRPr>
          </a:p>
        </p:txBody>
      </p:sp>
      <p:pic>
        <p:nvPicPr>
          <p:cNvPr id="4" name="Image 3"/>
          <p:cNvPicPr>
            <a:picLocks noChangeAspect="1"/>
          </p:cNvPicPr>
          <p:nvPr/>
        </p:nvPicPr>
        <p:blipFill>
          <a:blip r:embed="rId2"/>
          <a:stretch>
            <a:fillRect/>
          </a:stretch>
        </p:blipFill>
        <p:spPr>
          <a:xfrm>
            <a:off x="9340044" y="193040"/>
            <a:ext cx="2618276" cy="6545690"/>
          </a:xfrm>
          <a:prstGeom prst="rect">
            <a:avLst/>
          </a:prstGeom>
        </p:spPr>
      </p:pic>
    </p:spTree>
    <p:extLst>
      <p:ext uri="{BB962C8B-B14F-4D97-AF65-F5344CB8AC3E}">
        <p14:creationId xmlns:p14="http://schemas.microsoft.com/office/powerpoint/2010/main" val="2750295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858DDDC-A88F-8C4F-9190-ABA3E68CACF6}"/>
              </a:ext>
            </a:extLst>
          </p:cNvPr>
          <p:cNvSpPr>
            <a:spLocks noGrp="1"/>
          </p:cNvSpPr>
          <p:nvPr>
            <p:ph idx="1"/>
          </p:nvPr>
        </p:nvSpPr>
        <p:spPr>
          <a:xfrm>
            <a:off x="677333" y="554182"/>
            <a:ext cx="10766521" cy="5816637"/>
          </a:xfrm>
        </p:spPr>
        <p:txBody>
          <a:bodyPr/>
          <a:lstStyle/>
          <a:p>
            <a:pPr marL="0" indent="0" algn="ctr">
              <a:buNone/>
            </a:pPr>
            <a:r>
              <a:rPr lang="fr-FR" sz="2000" i="1" dirty="0">
                <a:solidFill>
                  <a:schemeClr val="accent1"/>
                </a:solidFill>
              </a:rPr>
              <a:t>Leurs émotions et sensations… </a:t>
            </a:r>
            <a:r>
              <a:rPr lang="fr-FR" sz="1600" i="1" dirty="0"/>
              <a:t>Haut potentiel et </a:t>
            </a:r>
            <a:r>
              <a:rPr lang="fr-FR" sz="1600" i="1" dirty="0" err="1"/>
              <a:t>hypersensitivité</a:t>
            </a:r>
            <a:r>
              <a:rPr lang="fr-FR" sz="1600" i="1" dirty="0"/>
              <a:t>: enfants</a:t>
            </a:r>
          </a:p>
          <a:p>
            <a:pPr>
              <a:buFont typeface="Courier New" panose="02070309020205020404" pitchFamily="49" charset="0"/>
              <a:buChar char="o"/>
            </a:pPr>
            <a:r>
              <a:rPr lang="fr-FR" sz="1600" i="1" dirty="0">
                <a:solidFill>
                  <a:schemeClr val="tx1"/>
                </a:solidFill>
              </a:rPr>
              <a:t>Est perfectionniste</a:t>
            </a:r>
          </a:p>
          <a:p>
            <a:pPr>
              <a:buFont typeface="Courier New" panose="02070309020205020404" pitchFamily="49" charset="0"/>
              <a:buChar char="o"/>
            </a:pPr>
            <a:r>
              <a:rPr lang="fr-FR" sz="1600" i="1" dirty="0">
                <a:solidFill>
                  <a:schemeClr val="tx1"/>
                </a:solidFill>
              </a:rPr>
              <a:t>Est attentif à la tristesse des autres</a:t>
            </a:r>
          </a:p>
          <a:p>
            <a:pPr>
              <a:buFont typeface="Courier New" panose="02070309020205020404" pitchFamily="49" charset="0"/>
              <a:buChar char="o"/>
            </a:pPr>
            <a:r>
              <a:rPr lang="fr-FR" sz="1600" i="1" dirty="0">
                <a:solidFill>
                  <a:schemeClr val="tx1"/>
                </a:solidFill>
              </a:rPr>
              <a:t>Préfère les jeux tranquilles</a:t>
            </a:r>
          </a:p>
          <a:p>
            <a:pPr>
              <a:buFont typeface="Courier New" panose="02070309020205020404" pitchFamily="49" charset="0"/>
              <a:buChar char="o"/>
            </a:pPr>
            <a:r>
              <a:rPr lang="fr-FR" sz="1600" i="1" dirty="0">
                <a:solidFill>
                  <a:schemeClr val="tx1"/>
                </a:solidFill>
              </a:rPr>
              <a:t>Pose des questions profondes et contemplatives</a:t>
            </a:r>
          </a:p>
          <a:p>
            <a:pPr>
              <a:buFont typeface="Courier New" panose="02070309020205020404" pitchFamily="49" charset="0"/>
              <a:buChar char="o"/>
            </a:pPr>
            <a:r>
              <a:rPr lang="fr-FR" sz="1600" i="1" dirty="0">
                <a:solidFill>
                  <a:schemeClr val="tx1"/>
                </a:solidFill>
              </a:rPr>
              <a:t>Est très sensible à la douleur</a:t>
            </a:r>
          </a:p>
          <a:p>
            <a:pPr>
              <a:buFont typeface="Courier New" panose="02070309020205020404" pitchFamily="49" charset="0"/>
              <a:buChar char="o"/>
            </a:pPr>
            <a:r>
              <a:rPr lang="fr-FR" sz="1600" i="1" dirty="0">
                <a:solidFill>
                  <a:schemeClr val="tx1"/>
                </a:solidFill>
              </a:rPr>
              <a:t>N’aime pas un environnement bruyant</a:t>
            </a:r>
          </a:p>
          <a:p>
            <a:pPr>
              <a:buFont typeface="Courier New" panose="02070309020205020404" pitchFamily="49" charset="0"/>
              <a:buChar char="o"/>
            </a:pPr>
            <a:r>
              <a:rPr lang="fr-FR" sz="1600" i="1" dirty="0">
                <a:solidFill>
                  <a:schemeClr val="tx1"/>
                </a:solidFill>
              </a:rPr>
              <a:t>Fait attention aux détails (</a:t>
            </a:r>
            <a:r>
              <a:rPr lang="fr-FR" sz="1600" i="1" dirty="0" err="1">
                <a:solidFill>
                  <a:schemeClr val="tx1"/>
                </a:solidFill>
              </a:rPr>
              <a:t>qq</a:t>
            </a:r>
            <a:r>
              <a:rPr lang="fr-FR" sz="1600" i="1" dirty="0">
                <a:solidFill>
                  <a:schemeClr val="tx1"/>
                </a:solidFill>
              </a:rPr>
              <a:t> chose qui change de place, un changement dans l’apparence, …)</a:t>
            </a:r>
          </a:p>
          <a:p>
            <a:pPr>
              <a:buFont typeface="Courier New" panose="02070309020205020404" pitchFamily="49" charset="0"/>
              <a:buChar char="o"/>
            </a:pPr>
            <a:r>
              <a:rPr lang="fr-FR" sz="1600" i="1" dirty="0">
                <a:solidFill>
                  <a:schemeClr val="tx1"/>
                </a:solidFill>
              </a:rPr>
              <a:t>Evalue le degré de sécurité avant de grimper </a:t>
            </a:r>
          </a:p>
          <a:p>
            <a:pPr>
              <a:buFont typeface="Courier New" panose="02070309020205020404" pitchFamily="49" charset="0"/>
              <a:buChar char="o"/>
            </a:pPr>
            <a:r>
              <a:rPr lang="fr-FR" sz="1600" i="1" dirty="0">
                <a:solidFill>
                  <a:schemeClr val="tx1"/>
                </a:solidFill>
              </a:rPr>
              <a:t>Meilleurs performances dans l’absence d’étranger</a:t>
            </a:r>
          </a:p>
          <a:p>
            <a:pPr>
              <a:buFont typeface="Courier New" panose="02070309020205020404" pitchFamily="49" charset="0"/>
              <a:buChar char="o"/>
            </a:pPr>
            <a:r>
              <a:rPr lang="fr-FR" sz="1600" i="1" dirty="0">
                <a:solidFill>
                  <a:schemeClr val="tx1"/>
                </a:solidFill>
              </a:rPr>
              <a:t>Vit tout de façon intense</a:t>
            </a:r>
          </a:p>
          <a:p>
            <a:pPr>
              <a:buFont typeface="Courier New" panose="02070309020205020404" pitchFamily="49" charset="0"/>
              <a:buChar char="o"/>
            </a:pPr>
            <a:endParaRPr lang="fr-FR" sz="1600" i="1" dirty="0">
              <a:solidFill>
                <a:schemeClr val="tx1"/>
              </a:solidFill>
            </a:endParaRPr>
          </a:p>
          <a:p>
            <a:pPr>
              <a:buFont typeface="Courier New" panose="02070309020205020404" pitchFamily="49" charset="0"/>
              <a:buChar char="o"/>
            </a:pPr>
            <a:endParaRPr lang="fr-FR" sz="1600" i="1" dirty="0">
              <a:solidFill>
                <a:schemeClr val="tx1"/>
              </a:solidFill>
            </a:endParaRPr>
          </a:p>
          <a:p>
            <a:pPr marL="0" indent="0">
              <a:buNone/>
            </a:pPr>
            <a:r>
              <a:rPr lang="fr-FR" sz="1600" i="1" dirty="0">
                <a:solidFill>
                  <a:schemeClr val="tx1"/>
                </a:solidFill>
              </a:rPr>
              <a:t>Questionnaire de Aron et Aron</a:t>
            </a:r>
          </a:p>
          <a:p>
            <a:pPr>
              <a:buFont typeface="Courier New" panose="02070309020205020404" pitchFamily="49" charset="0"/>
              <a:buChar char="o"/>
            </a:pPr>
            <a:endParaRPr lang="fr-FR" dirty="0">
              <a:solidFill>
                <a:schemeClr val="tx1"/>
              </a:solidFill>
            </a:endParaRPr>
          </a:p>
          <a:p>
            <a:pPr>
              <a:buFont typeface="Courier New" panose="02070309020205020404" pitchFamily="49" charset="0"/>
              <a:buChar char="o"/>
            </a:pPr>
            <a:endParaRPr lang="fr-FR" dirty="0">
              <a:solidFill>
                <a:schemeClr val="tx1"/>
              </a:solidFill>
            </a:endParaRPr>
          </a:p>
          <a:p>
            <a:pPr>
              <a:buFont typeface="Courier New" panose="02070309020205020404" pitchFamily="49" charset="0"/>
              <a:buChar char="o"/>
            </a:pPr>
            <a:endParaRPr lang="fr-FR" dirty="0">
              <a:solidFill>
                <a:schemeClr val="tx1"/>
              </a:solidFill>
            </a:endParaRPr>
          </a:p>
          <a:p>
            <a:pPr>
              <a:buFont typeface="Courier New" panose="02070309020205020404" pitchFamily="49" charset="0"/>
              <a:buChar char="o"/>
            </a:pPr>
            <a:endParaRPr lang="fr-FR" dirty="0">
              <a:solidFill>
                <a:schemeClr val="tx1"/>
              </a:solidFill>
            </a:endParaRPr>
          </a:p>
          <a:p>
            <a:pPr>
              <a:buFont typeface="Courier New" panose="02070309020205020404" pitchFamily="49" charset="0"/>
              <a:buChar char="o"/>
            </a:pPr>
            <a:endParaRPr lang="fr-FR" dirty="0">
              <a:solidFill>
                <a:schemeClr val="tx1"/>
              </a:solidFill>
            </a:endParaRPr>
          </a:p>
        </p:txBody>
      </p:sp>
    </p:spTree>
    <p:extLst>
      <p:ext uri="{BB962C8B-B14F-4D97-AF65-F5344CB8AC3E}">
        <p14:creationId xmlns:p14="http://schemas.microsoft.com/office/powerpoint/2010/main" val="834399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858DDDC-A88F-8C4F-9190-ABA3E68CACF6}"/>
              </a:ext>
            </a:extLst>
          </p:cNvPr>
          <p:cNvSpPr>
            <a:spLocks noGrp="1"/>
          </p:cNvSpPr>
          <p:nvPr>
            <p:ph idx="1"/>
          </p:nvPr>
        </p:nvSpPr>
        <p:spPr>
          <a:xfrm>
            <a:off x="677333" y="249382"/>
            <a:ext cx="10766521" cy="6341423"/>
          </a:xfrm>
        </p:spPr>
        <p:txBody>
          <a:bodyPr>
            <a:normAutofit/>
          </a:bodyPr>
          <a:lstStyle/>
          <a:p>
            <a:pPr marL="0" indent="0" algn="ctr">
              <a:buNone/>
            </a:pPr>
            <a:r>
              <a:rPr lang="fr-FR" sz="2000" i="1" dirty="0">
                <a:solidFill>
                  <a:schemeClr val="accent1"/>
                </a:solidFill>
              </a:rPr>
              <a:t>Leurs émotions et sensations… </a:t>
            </a:r>
            <a:r>
              <a:rPr lang="fr-FR" i="1" dirty="0"/>
              <a:t>Haut potentiel et sur-</a:t>
            </a:r>
            <a:r>
              <a:rPr lang="fr-FR" i="1" dirty="0" err="1"/>
              <a:t>stimulatio</a:t>
            </a:r>
            <a:endParaRPr lang="fr-FR" dirty="0">
              <a:solidFill>
                <a:schemeClr val="tx1"/>
              </a:solidFill>
            </a:endParaRPr>
          </a:p>
          <a:p>
            <a:pPr>
              <a:buFont typeface="Courier New" panose="02070309020205020404" pitchFamily="49" charset="0"/>
              <a:buChar char="o"/>
            </a:pPr>
            <a:endParaRPr lang="fr-FR" dirty="0">
              <a:solidFill>
                <a:schemeClr val="tx1"/>
              </a:solidFill>
            </a:endParaRPr>
          </a:p>
          <a:p>
            <a:pPr>
              <a:buFont typeface="Courier New" panose="02070309020205020404" pitchFamily="49" charset="0"/>
              <a:buChar char="o"/>
            </a:pPr>
            <a:endParaRPr lang="fr-FR" dirty="0">
              <a:solidFill>
                <a:schemeClr val="tx1"/>
              </a:solidFill>
            </a:endParaRPr>
          </a:p>
          <a:p>
            <a:pPr>
              <a:buFont typeface="Courier New" panose="02070309020205020404" pitchFamily="49" charset="0"/>
              <a:buChar char="o"/>
            </a:pPr>
            <a:endParaRPr lang="fr-FR" dirty="0">
              <a:solidFill>
                <a:schemeClr val="tx1"/>
              </a:solidFill>
            </a:endParaRPr>
          </a:p>
          <a:p>
            <a:pPr marL="0" indent="0">
              <a:buNone/>
            </a:pPr>
            <a:r>
              <a:rPr lang="fr-FR" i="1" dirty="0">
                <a:solidFill>
                  <a:schemeClr val="tx1"/>
                </a:solidFill>
              </a:rPr>
              <a:t>Théorie de Dabrowski: </a:t>
            </a:r>
            <a:r>
              <a:rPr lang="fr-FR" b="1" i="1" dirty="0">
                <a:solidFill>
                  <a:srgbClr val="FF0000"/>
                </a:solidFill>
              </a:rPr>
              <a:t>intensité</a:t>
            </a:r>
            <a:r>
              <a:rPr lang="fr-FR" i="1" dirty="0">
                <a:solidFill>
                  <a:schemeClr val="tx1"/>
                </a:solidFill>
              </a:rPr>
              <a:t> et </a:t>
            </a:r>
            <a:r>
              <a:rPr lang="fr-FR" b="1" i="1" dirty="0">
                <a:solidFill>
                  <a:srgbClr val="FF0000"/>
                </a:solidFill>
              </a:rPr>
              <a:t>sensibilité 	</a:t>
            </a:r>
          </a:p>
          <a:p>
            <a:pPr marL="0" indent="0">
              <a:buNone/>
            </a:pPr>
            <a:r>
              <a:rPr lang="fr-FR" b="1" i="1" dirty="0">
                <a:solidFill>
                  <a:srgbClr val="FF0000"/>
                </a:solidFill>
              </a:rPr>
              <a:t>			</a:t>
            </a:r>
          </a:p>
          <a:p>
            <a:pPr marL="0" indent="0">
              <a:buNone/>
            </a:pPr>
            <a:r>
              <a:rPr lang="fr-FR" i="1" dirty="0">
                <a:solidFill>
                  <a:schemeClr val="tx1"/>
                </a:solidFill>
              </a:rPr>
              <a:t>Sur-stimulation intellectuelle								attentes de l’environnement, stress</a:t>
            </a:r>
          </a:p>
          <a:p>
            <a:pPr marL="0" indent="0">
              <a:buNone/>
            </a:pPr>
            <a:r>
              <a:rPr lang="fr-FR" i="1" dirty="0">
                <a:solidFill>
                  <a:schemeClr val="tx1"/>
                </a:solidFill>
              </a:rPr>
              <a:t>Sur-stimulation imaginaire							      problèmes de concentration, de choix</a:t>
            </a:r>
          </a:p>
          <a:p>
            <a:pPr marL="0" indent="0">
              <a:buNone/>
            </a:pPr>
            <a:r>
              <a:rPr lang="fr-FR" i="1" dirty="0">
                <a:solidFill>
                  <a:schemeClr val="tx1"/>
                </a:solidFill>
              </a:rPr>
              <a:t>Sur-stimulation émotionnelle								crises de colère</a:t>
            </a:r>
          </a:p>
          <a:p>
            <a:pPr marL="0" indent="0">
              <a:buNone/>
            </a:pPr>
            <a:r>
              <a:rPr lang="fr-FR" i="1" dirty="0">
                <a:solidFill>
                  <a:schemeClr val="tx1"/>
                </a:solidFill>
              </a:rPr>
              <a:t>Sur-stimulation sensorielle								irritation 		</a:t>
            </a:r>
          </a:p>
          <a:p>
            <a:pPr marL="0" indent="0">
              <a:buNone/>
            </a:pPr>
            <a:r>
              <a:rPr lang="fr-FR" i="1" dirty="0">
                <a:solidFill>
                  <a:schemeClr val="tx1"/>
                </a:solidFill>
              </a:rPr>
              <a:t>Sur-stimulation psychomotrice								hyperactivité</a:t>
            </a:r>
          </a:p>
        </p:txBody>
      </p:sp>
    </p:spTree>
    <p:extLst>
      <p:ext uri="{BB962C8B-B14F-4D97-AF65-F5344CB8AC3E}">
        <p14:creationId xmlns:p14="http://schemas.microsoft.com/office/powerpoint/2010/main" val="2959102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858DDDC-A88F-8C4F-9190-ABA3E68CACF6}"/>
              </a:ext>
            </a:extLst>
          </p:cNvPr>
          <p:cNvSpPr>
            <a:spLocks noGrp="1"/>
          </p:cNvSpPr>
          <p:nvPr>
            <p:ph idx="1"/>
          </p:nvPr>
        </p:nvSpPr>
        <p:spPr>
          <a:xfrm>
            <a:off x="677333" y="249382"/>
            <a:ext cx="10766521" cy="6341423"/>
          </a:xfrm>
        </p:spPr>
        <p:txBody>
          <a:bodyPr>
            <a:normAutofit fontScale="85000" lnSpcReduction="20000"/>
          </a:bodyPr>
          <a:lstStyle/>
          <a:p>
            <a:pPr marL="0" indent="0" algn="ctr">
              <a:buNone/>
            </a:pPr>
            <a:endParaRPr lang="fr-FR" sz="2400" i="1" dirty="0"/>
          </a:p>
          <a:p>
            <a:pPr marL="0" indent="0" algn="ctr">
              <a:buNone/>
            </a:pPr>
            <a:r>
              <a:rPr lang="fr-FR" sz="2400" i="1" dirty="0">
                <a:solidFill>
                  <a:schemeClr val="accent1"/>
                </a:solidFill>
              </a:rPr>
              <a:t>Leurs émotions et sensations…</a:t>
            </a:r>
            <a:endParaRPr lang="fr-FR" sz="2400" i="1" dirty="0"/>
          </a:p>
          <a:p>
            <a:pPr marL="0" indent="0" algn="ctr">
              <a:buNone/>
            </a:pPr>
            <a:r>
              <a:rPr lang="fr-FR" i="1" dirty="0"/>
              <a:t>Haut potentiel…un risque de suicide plus élevé? </a:t>
            </a:r>
          </a:p>
          <a:p>
            <a:pPr marL="0" indent="0" algn="ctr">
              <a:buNone/>
            </a:pPr>
            <a:endParaRPr lang="fr-FR" i="1" dirty="0"/>
          </a:p>
          <a:p>
            <a:pPr marL="0" indent="0">
              <a:buNone/>
            </a:pPr>
            <a:r>
              <a:rPr lang="fr-FR" i="1" dirty="0">
                <a:solidFill>
                  <a:schemeClr val="accent2"/>
                </a:solidFill>
              </a:rPr>
              <a:t>Facteurs de risque pour tout jeune:</a:t>
            </a:r>
          </a:p>
          <a:p>
            <a:pPr marL="0" indent="0">
              <a:buNone/>
            </a:pPr>
            <a:r>
              <a:rPr lang="fr-FR" i="1" dirty="0"/>
              <a:t>Perfectionnisme, assuétude, décès dans la famille, décès de proches, homosexualité, accent                                           sur le suicide par les médias, impulsivité et agressivité, accès facile aux moyens</a:t>
            </a:r>
          </a:p>
          <a:p>
            <a:pPr marL="0" indent="0">
              <a:buNone/>
            </a:pPr>
            <a:endParaRPr lang="fr-FR" i="1" dirty="0"/>
          </a:p>
          <a:p>
            <a:pPr marL="0" indent="0">
              <a:buNone/>
            </a:pPr>
            <a:endParaRPr lang="fr-FR" i="1" dirty="0"/>
          </a:p>
          <a:p>
            <a:pPr marL="0" indent="0">
              <a:buNone/>
            </a:pPr>
            <a:r>
              <a:rPr lang="fr-FR" i="1" dirty="0">
                <a:solidFill>
                  <a:schemeClr val="accent2"/>
                </a:solidFill>
              </a:rPr>
              <a:t>Chez les personnes HP:</a:t>
            </a:r>
          </a:p>
          <a:p>
            <a:pPr marL="0" indent="0">
              <a:buNone/>
            </a:pPr>
            <a:r>
              <a:rPr lang="fr-FR" i="1" dirty="0"/>
              <a:t>Perfectionnisme, sensibilité, introversion, engagement, solitude, aliénation,                                                        questions existentielles, mauvais choix scolaire</a:t>
            </a:r>
          </a:p>
          <a:p>
            <a:pPr>
              <a:buFont typeface="Courier New" panose="02070309020205020404" pitchFamily="49" charset="0"/>
              <a:buChar char="o"/>
            </a:pPr>
            <a:endParaRPr lang="fr-FR" i="1" dirty="0"/>
          </a:p>
          <a:p>
            <a:pPr>
              <a:buFont typeface="Courier New" panose="02070309020205020404" pitchFamily="49" charset="0"/>
              <a:buChar char="o"/>
            </a:pPr>
            <a:endParaRPr lang="fr-FR" i="1" dirty="0"/>
          </a:p>
          <a:p>
            <a:pPr>
              <a:buFont typeface="Courier New" panose="02070309020205020404" pitchFamily="49" charset="0"/>
              <a:buChar char="o"/>
            </a:pPr>
            <a:endParaRPr lang="fr-FR" dirty="0">
              <a:solidFill>
                <a:schemeClr val="tx1"/>
              </a:solidFill>
            </a:endParaRPr>
          </a:p>
          <a:p>
            <a:pPr>
              <a:buFont typeface="Courier New" panose="02070309020205020404" pitchFamily="49" charset="0"/>
              <a:buChar char="o"/>
            </a:pPr>
            <a:endParaRPr lang="fr-FR" dirty="0">
              <a:solidFill>
                <a:schemeClr val="tx1"/>
              </a:solidFill>
            </a:endParaRPr>
          </a:p>
          <a:p>
            <a:pPr>
              <a:buFont typeface="Courier New" panose="02070309020205020404" pitchFamily="49" charset="0"/>
              <a:buChar char="o"/>
            </a:pPr>
            <a:endParaRPr lang="fr-FR" dirty="0">
              <a:solidFill>
                <a:schemeClr val="tx1"/>
              </a:solidFill>
            </a:endParaRPr>
          </a:p>
          <a:p>
            <a:pPr>
              <a:buFont typeface="Courier New" panose="02070309020205020404" pitchFamily="49" charset="0"/>
              <a:buChar char="o"/>
            </a:pPr>
            <a:endParaRPr lang="fr-FR" dirty="0">
              <a:solidFill>
                <a:schemeClr val="tx1"/>
              </a:solidFill>
            </a:endParaRPr>
          </a:p>
          <a:p>
            <a:pPr>
              <a:buFont typeface="Courier New" panose="02070309020205020404" pitchFamily="49" charset="0"/>
              <a:buChar char="o"/>
            </a:pPr>
            <a:endParaRPr lang="fr-FR" dirty="0">
              <a:solidFill>
                <a:schemeClr val="tx1"/>
              </a:solidFill>
            </a:endParaRPr>
          </a:p>
          <a:p>
            <a:pPr>
              <a:buFont typeface="Courier New" panose="02070309020205020404" pitchFamily="49" charset="0"/>
              <a:buChar char="o"/>
            </a:pPr>
            <a:endParaRPr lang="fr-FR" dirty="0">
              <a:solidFill>
                <a:schemeClr val="tx1"/>
              </a:solidFill>
            </a:endParaRPr>
          </a:p>
          <a:p>
            <a:pPr marL="0" indent="0">
              <a:buNone/>
            </a:pPr>
            <a:r>
              <a:rPr lang="fr-FR" i="1" dirty="0">
                <a:solidFill>
                  <a:schemeClr val="tx1"/>
                </a:solidFill>
              </a:rPr>
              <a:t>							</a:t>
            </a:r>
          </a:p>
        </p:txBody>
      </p:sp>
    </p:spTree>
    <p:extLst>
      <p:ext uri="{BB962C8B-B14F-4D97-AF65-F5344CB8AC3E}">
        <p14:creationId xmlns:p14="http://schemas.microsoft.com/office/powerpoint/2010/main" val="2423841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77334" y="1397285"/>
            <a:ext cx="8596668" cy="4644077"/>
          </a:xfrm>
        </p:spPr>
        <p:txBody>
          <a:bodyPr/>
          <a:lstStyle/>
          <a:p>
            <a:pPr marL="0" indent="0">
              <a:buNone/>
            </a:pPr>
            <a:r>
              <a:rPr lang="fr-BE" i="1" dirty="0" err="1"/>
              <a:t>What’s</a:t>
            </a:r>
            <a:r>
              <a:rPr lang="fr-BE" i="1" dirty="0"/>
              <a:t> in a </a:t>
            </a:r>
            <a:r>
              <a:rPr lang="fr-BE" i="1" dirty="0" err="1"/>
              <a:t>name</a:t>
            </a:r>
            <a:r>
              <a:rPr lang="fr-BE" i="1" dirty="0"/>
              <a:t>?</a:t>
            </a:r>
          </a:p>
          <a:p>
            <a:pPr marL="0" indent="0">
              <a:buNone/>
            </a:pPr>
            <a:endParaRPr lang="fr-BE" i="1" dirty="0"/>
          </a:p>
        </p:txBody>
      </p:sp>
      <p:pic>
        <p:nvPicPr>
          <p:cNvPr id="3074" name="Picture 2" descr="Résultat de recherche d'images pour &quot;développement asynchrone chez haut potentiel&quot;">
            <a:extLst>
              <a:ext uri="{FF2B5EF4-FFF2-40B4-BE49-F238E27FC236}">
                <a16:creationId xmlns:a16="http://schemas.microsoft.com/office/drawing/2014/main" id="{5E139474-E9D3-D54D-A9D6-3DC0249ED8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4667" y="116958"/>
            <a:ext cx="4634249" cy="57101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9345EB3-F912-E74C-8BF2-720B3AC65F18}"/>
              </a:ext>
            </a:extLst>
          </p:cNvPr>
          <p:cNvSpPr/>
          <p:nvPr/>
        </p:nvSpPr>
        <p:spPr>
          <a:xfrm>
            <a:off x="677335" y="5969600"/>
            <a:ext cx="6833074" cy="5572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Ou même les ‘philo-cognitifs’… </a:t>
            </a:r>
          </a:p>
          <a:p>
            <a:pPr algn="ctr"/>
            <a:r>
              <a:rPr lang="fr-BE" sz="1600" dirty="0"/>
              <a:t>Olivier REVOL, Fanny NUSBAUM et </a:t>
            </a:r>
            <a:r>
              <a:rPr lang="fr-BE" sz="1600" dirty="0" err="1"/>
              <a:t>Dominic</a:t>
            </a:r>
            <a:r>
              <a:rPr lang="fr-BE" sz="1600" dirty="0"/>
              <a:t> SAPPEY-MARINIER</a:t>
            </a:r>
            <a:endParaRPr lang="fr-FR" sz="1600" dirty="0"/>
          </a:p>
        </p:txBody>
      </p:sp>
      <p:pic>
        <p:nvPicPr>
          <p:cNvPr id="3076" name="Picture 4">
            <a:extLst>
              <a:ext uri="{FF2B5EF4-FFF2-40B4-BE49-F238E27FC236}">
                <a16:creationId xmlns:a16="http://schemas.microsoft.com/office/drawing/2014/main" id="{B7ED1AE0-03AD-684D-9D7D-BB4DB45273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5537" y="2455210"/>
            <a:ext cx="1980712" cy="3005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555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4DCA19-1963-4A45-82AE-55450F6E5D1E}"/>
              </a:ext>
            </a:extLst>
          </p:cNvPr>
          <p:cNvSpPr>
            <a:spLocks noGrp="1"/>
          </p:cNvSpPr>
          <p:nvPr>
            <p:ph type="title"/>
          </p:nvPr>
        </p:nvSpPr>
        <p:spPr/>
        <p:txBody>
          <a:bodyPr/>
          <a:lstStyle/>
          <a:p>
            <a:r>
              <a:rPr lang="fr-FR" sz="2000" i="1" dirty="0"/>
              <a:t>Leurs émotions et sensations… </a:t>
            </a:r>
            <a:r>
              <a:rPr lang="fr-BE" sz="1800" i="1" dirty="0">
                <a:solidFill>
                  <a:schemeClr val="tx1"/>
                </a:solidFill>
              </a:rPr>
              <a:t>HP et schizophrénie</a:t>
            </a:r>
            <a:br>
              <a:rPr lang="fr-BE" dirty="0"/>
            </a:br>
            <a:endParaRPr lang="fr-FR" dirty="0"/>
          </a:p>
        </p:txBody>
      </p:sp>
      <p:sp>
        <p:nvSpPr>
          <p:cNvPr id="3" name="Espace réservé du contenu 2">
            <a:extLst>
              <a:ext uri="{FF2B5EF4-FFF2-40B4-BE49-F238E27FC236}">
                <a16:creationId xmlns:a16="http://schemas.microsoft.com/office/drawing/2014/main" id="{76A3A497-FFA1-6143-99F6-456013F3221D}"/>
              </a:ext>
            </a:extLst>
          </p:cNvPr>
          <p:cNvSpPr>
            <a:spLocks noGrp="1"/>
          </p:cNvSpPr>
          <p:nvPr>
            <p:ph idx="1"/>
          </p:nvPr>
        </p:nvSpPr>
        <p:spPr>
          <a:xfrm>
            <a:off x="677333" y="1275349"/>
            <a:ext cx="9966693" cy="3814010"/>
          </a:xfrm>
        </p:spPr>
        <p:txBody>
          <a:bodyPr>
            <a:normAutofit/>
          </a:bodyPr>
          <a:lstStyle/>
          <a:p>
            <a:pPr>
              <a:lnSpc>
                <a:spcPct val="150000"/>
              </a:lnSpc>
            </a:pPr>
            <a:r>
              <a:rPr lang="fr-BE" dirty="0"/>
              <a:t>Le haut potentiel mal vécu est-il un facteur déclenchant d'une schizophrénie dont il hébergeait le terrain? La prise de cannabis peut aussi, dans ce contexte, révéler des traits schizophréniques qui étaient très discrets avant la prise de ce psychotrope.</a:t>
            </a:r>
          </a:p>
          <a:p>
            <a:pPr>
              <a:lnSpc>
                <a:spcPct val="150000"/>
              </a:lnSpc>
            </a:pPr>
            <a:r>
              <a:rPr lang="fr-BE" dirty="0"/>
              <a:t>Les surdoués montrent dans le test de personnalité de Rorschach, des caractéristiques dans les réponses qui s'apparentent à celles produites par les patients schizophrènes". Nombreux sont les adolescents en souffrance qui ont reçu des diagnostics psychiatriques erronés.</a:t>
            </a:r>
          </a:p>
          <a:p>
            <a:pPr>
              <a:lnSpc>
                <a:spcPct val="150000"/>
              </a:lnSpc>
            </a:pPr>
            <a:r>
              <a:rPr lang="fr-BE" dirty="0"/>
              <a:t>Certains adolescents ou adultes surdoués vont tellement mal qu’ils se sentent         étrangers à eux-mêmes et complètement déconnectés de la réalité.</a:t>
            </a:r>
            <a:endParaRPr lang="fr-FR" dirty="0"/>
          </a:p>
        </p:txBody>
      </p:sp>
      <p:pic>
        <p:nvPicPr>
          <p:cNvPr id="3074" name="Picture 2" descr="Psychologie du haut potentiel | De Boeck Supérieur">
            <a:extLst>
              <a:ext uri="{FF2B5EF4-FFF2-40B4-BE49-F238E27FC236}">
                <a16:creationId xmlns:a16="http://schemas.microsoft.com/office/drawing/2014/main" id="{6C918145-D919-EE4F-BB20-99C9B8CA52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0274" y="3585411"/>
            <a:ext cx="2181726" cy="3272589"/>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CB30D5C4-5D76-5F40-A4E9-E501BD4D53D6}"/>
              </a:ext>
            </a:extLst>
          </p:cNvPr>
          <p:cNvSpPr txBox="1"/>
          <p:nvPr/>
        </p:nvSpPr>
        <p:spPr>
          <a:xfrm>
            <a:off x="7267074" y="5385776"/>
            <a:ext cx="2743200" cy="369332"/>
          </a:xfrm>
          <a:prstGeom prst="rect">
            <a:avLst/>
          </a:prstGeom>
          <a:noFill/>
        </p:spPr>
        <p:txBody>
          <a:bodyPr wrap="square" rtlCol="0">
            <a:spAutoFit/>
          </a:bodyPr>
          <a:lstStyle/>
          <a:p>
            <a:r>
              <a:rPr lang="fr-FR" dirty="0"/>
              <a:t>Apparu en mai 2021….</a:t>
            </a:r>
          </a:p>
        </p:txBody>
      </p:sp>
    </p:spTree>
    <p:extLst>
      <p:ext uri="{BB962C8B-B14F-4D97-AF65-F5344CB8AC3E}">
        <p14:creationId xmlns:p14="http://schemas.microsoft.com/office/powerpoint/2010/main" val="1084304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77334" y="457201"/>
            <a:ext cx="8596668" cy="5584162"/>
          </a:xfrm>
        </p:spPr>
        <p:txBody>
          <a:bodyPr>
            <a:normAutofit/>
          </a:bodyPr>
          <a:lstStyle/>
          <a:p>
            <a:pPr marL="0" indent="0">
              <a:buNone/>
            </a:pPr>
            <a:r>
              <a:rPr lang="sv-SE" sz="2000" b="1" i="1" dirty="0">
                <a:solidFill>
                  <a:schemeClr val="accent1"/>
                </a:solidFill>
              </a:rPr>
              <a:t>HP et </a:t>
            </a:r>
            <a:r>
              <a:rPr lang="sv-SE" sz="2000" b="1" i="1" dirty="0" err="1">
                <a:solidFill>
                  <a:schemeClr val="accent1"/>
                </a:solidFill>
              </a:rPr>
              <a:t>apprentissage</a:t>
            </a:r>
            <a:endParaRPr lang="sv-SE" sz="2000" b="1" i="1" dirty="0">
              <a:solidFill>
                <a:schemeClr val="accent1"/>
              </a:solidFill>
            </a:endParaRPr>
          </a:p>
          <a:p>
            <a:pPr marL="0" indent="0">
              <a:buNone/>
            </a:pPr>
            <a:r>
              <a:rPr lang="sv-SE" b="1" i="1" dirty="0" err="1"/>
              <a:t>L’état</a:t>
            </a:r>
            <a:r>
              <a:rPr lang="sv-SE" b="1" i="1" dirty="0"/>
              <a:t> d’esprit fixe (fixed mindset): l’intelligence et les capacités sont des données fixes qu’on ne peut pas développer davantage. </a:t>
            </a:r>
          </a:p>
          <a:p>
            <a:pPr marL="0" indent="0">
              <a:buNone/>
            </a:pPr>
            <a:r>
              <a:rPr lang="nl-NL" i="1" dirty="0"/>
              <a:t>Par la </a:t>
            </a:r>
            <a:r>
              <a:rPr lang="nl-NL" i="1" dirty="0" err="1"/>
              <a:t>confirmation</a:t>
            </a:r>
            <a:r>
              <a:rPr lang="nl-NL" i="1" dirty="0"/>
              <a:t> continue de </a:t>
            </a:r>
            <a:r>
              <a:rPr lang="nl-NL" i="1" dirty="0" err="1"/>
              <a:t>l’intelligence</a:t>
            </a:r>
            <a:r>
              <a:rPr lang="nl-NL" i="1" dirty="0"/>
              <a:t> par les </a:t>
            </a:r>
            <a:r>
              <a:rPr lang="nl-NL" i="1" dirty="0" err="1"/>
              <a:t>proches</a:t>
            </a:r>
            <a:r>
              <a:rPr lang="nl-NL" i="1" dirty="0"/>
              <a:t>, les profs,… </a:t>
            </a:r>
            <a:r>
              <a:rPr lang="nl-NL" i="1" dirty="0" err="1"/>
              <a:t>l’enfant</a:t>
            </a:r>
            <a:r>
              <a:rPr lang="nl-NL" i="1" dirty="0"/>
              <a:t> </a:t>
            </a:r>
            <a:r>
              <a:rPr lang="nl-NL" i="1" dirty="0" err="1"/>
              <a:t>n’ose</a:t>
            </a:r>
            <a:r>
              <a:rPr lang="nl-NL" i="1" dirty="0"/>
              <a:t> plus se </a:t>
            </a:r>
            <a:r>
              <a:rPr lang="nl-NL" i="1" dirty="0" err="1"/>
              <a:t>lancer</a:t>
            </a:r>
            <a:r>
              <a:rPr lang="nl-NL" i="1" dirty="0"/>
              <a:t> de </a:t>
            </a:r>
            <a:r>
              <a:rPr lang="nl-NL" i="1" dirty="0" err="1"/>
              <a:t>défis</a:t>
            </a:r>
            <a:r>
              <a:rPr lang="nl-NL" i="1" dirty="0"/>
              <a:t>, ne </a:t>
            </a:r>
            <a:r>
              <a:rPr lang="nl-NL" i="1" dirty="0" err="1"/>
              <a:t>tolère</a:t>
            </a:r>
            <a:r>
              <a:rPr lang="nl-NL" i="1" dirty="0"/>
              <a:t> plus la </a:t>
            </a:r>
            <a:r>
              <a:rPr lang="nl-NL" i="1" dirty="0" err="1"/>
              <a:t>critique</a:t>
            </a:r>
            <a:r>
              <a:rPr lang="nl-NL" i="1" dirty="0"/>
              <a:t>, </a:t>
            </a:r>
            <a:r>
              <a:rPr lang="nl-NL" i="1" dirty="0" err="1"/>
              <a:t>dramatise</a:t>
            </a:r>
            <a:r>
              <a:rPr lang="nl-NL" i="1" dirty="0"/>
              <a:t> </a:t>
            </a:r>
            <a:r>
              <a:rPr lang="nl-NL" i="1" dirty="0" err="1"/>
              <a:t>tout</a:t>
            </a:r>
            <a:r>
              <a:rPr lang="nl-NL" i="1" dirty="0"/>
              <a:t> échec, sous-</a:t>
            </a:r>
            <a:r>
              <a:rPr lang="nl-NL" i="1" dirty="0" err="1"/>
              <a:t>performe</a:t>
            </a:r>
            <a:r>
              <a:rPr lang="nl-NL" i="1" dirty="0"/>
              <a:t> et </a:t>
            </a:r>
            <a:r>
              <a:rPr lang="nl-NL" i="1" dirty="0" err="1"/>
              <a:t>développe</a:t>
            </a:r>
            <a:r>
              <a:rPr lang="nl-NL" i="1" dirty="0"/>
              <a:t> </a:t>
            </a:r>
            <a:r>
              <a:rPr lang="nl-NL" i="1" dirty="0" err="1"/>
              <a:t>une</a:t>
            </a:r>
            <a:r>
              <a:rPr lang="nl-NL" i="1" dirty="0"/>
              <a:t> peur de </a:t>
            </a:r>
            <a:r>
              <a:rPr lang="nl-NL" i="1" dirty="0" err="1"/>
              <a:t>l’échec</a:t>
            </a:r>
            <a:r>
              <a:rPr lang="nl-NL" i="1" dirty="0"/>
              <a:t>. La </a:t>
            </a:r>
            <a:r>
              <a:rPr lang="nl-NL" i="1" dirty="0" err="1"/>
              <a:t>confiance</a:t>
            </a:r>
            <a:r>
              <a:rPr lang="nl-NL" i="1" dirty="0"/>
              <a:t> dans </a:t>
            </a:r>
            <a:r>
              <a:rPr lang="nl-NL" i="1" dirty="0" err="1"/>
              <a:t>ses</a:t>
            </a:r>
            <a:r>
              <a:rPr lang="nl-NL" i="1" dirty="0"/>
              <a:t> </a:t>
            </a:r>
            <a:r>
              <a:rPr lang="nl-NL" i="1" dirty="0" err="1"/>
              <a:t>propres</a:t>
            </a:r>
            <a:r>
              <a:rPr lang="nl-NL" i="1" dirty="0"/>
              <a:t> </a:t>
            </a:r>
            <a:r>
              <a:rPr lang="nl-NL" i="1" dirty="0" err="1"/>
              <a:t>compétences</a:t>
            </a:r>
            <a:r>
              <a:rPr lang="nl-NL" i="1" dirty="0"/>
              <a:t> </a:t>
            </a:r>
            <a:r>
              <a:rPr lang="nl-NL" i="1" dirty="0" err="1"/>
              <a:t>s’effondre</a:t>
            </a:r>
            <a:r>
              <a:rPr lang="nl-NL" i="1" dirty="0"/>
              <a:t>.</a:t>
            </a:r>
          </a:p>
          <a:p>
            <a:pPr marL="0" indent="0">
              <a:buNone/>
            </a:pPr>
            <a:endParaRPr lang="sv-SE" b="1" i="1" dirty="0"/>
          </a:p>
          <a:p>
            <a:pPr marL="0" indent="0">
              <a:buNone/>
            </a:pPr>
            <a:r>
              <a:rPr lang="fr-BE" b="1" i="1" dirty="0"/>
              <a:t>L’état d’esprit de développement (</a:t>
            </a:r>
            <a:r>
              <a:rPr lang="fr-BE" b="1" i="1" dirty="0" err="1"/>
              <a:t>growth</a:t>
            </a:r>
            <a:r>
              <a:rPr lang="fr-BE" b="1" i="1" dirty="0"/>
              <a:t> </a:t>
            </a:r>
            <a:r>
              <a:rPr lang="fr-BE" b="1" i="1" dirty="0" err="1"/>
              <a:t>mindset</a:t>
            </a:r>
            <a:r>
              <a:rPr lang="fr-BE" b="1" i="1" dirty="0"/>
              <a:t>): </a:t>
            </a:r>
            <a:r>
              <a:rPr lang="sv-SE" b="1" i="1" dirty="0"/>
              <a:t>l’intelligence et les capacités </a:t>
            </a:r>
            <a:r>
              <a:rPr lang="fr-BE" b="1" i="1" dirty="0"/>
              <a:t>peuvent être développés en y travaillant.</a:t>
            </a:r>
          </a:p>
          <a:p>
            <a:pPr marL="0" indent="0">
              <a:buNone/>
            </a:pPr>
            <a:r>
              <a:rPr lang="fr-BE" i="1" dirty="0"/>
              <a:t>L’enfant ose se lancer des défis, apprend à gérer la critique et le feedback, prend plaisir de l’apprentissage, apprend de ses échecs et voit les personnes réussies comme une source d’inspiration. La personne a une confiance forte et réaliste dans ses propres capacités et acquiert la maîtrise.</a:t>
            </a:r>
          </a:p>
          <a:p>
            <a:pPr marL="0" indent="0">
              <a:buNone/>
            </a:pPr>
            <a:endParaRPr lang="fr-BE" b="1" i="1" dirty="0"/>
          </a:p>
          <a:p>
            <a:pPr marL="0" indent="0">
              <a:buNone/>
            </a:pPr>
            <a:r>
              <a:rPr lang="fr-BE" b="1" i="1" dirty="0">
                <a:solidFill>
                  <a:schemeClr val="accent2"/>
                </a:solidFill>
              </a:rPr>
              <a:t>Sortir de sa zone de confort! C’est ok de faire des erreurs!</a:t>
            </a:r>
          </a:p>
          <a:p>
            <a:endParaRPr lang="sv-SE" b="1" dirty="0"/>
          </a:p>
        </p:txBody>
      </p:sp>
    </p:spTree>
    <p:extLst>
      <p:ext uri="{BB962C8B-B14F-4D97-AF65-F5344CB8AC3E}">
        <p14:creationId xmlns:p14="http://schemas.microsoft.com/office/powerpoint/2010/main" val="196328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480391"/>
            <a:ext cx="8596668" cy="1320800"/>
          </a:xfrm>
        </p:spPr>
        <p:txBody>
          <a:bodyPr>
            <a:noAutofit/>
          </a:bodyPr>
          <a:lstStyle/>
          <a:p>
            <a:r>
              <a:rPr lang="fr-BE" sz="1200" i="1" dirty="0">
                <a:solidFill>
                  <a:schemeClr val="tx1"/>
                </a:solidFill>
              </a:rPr>
              <a:t>						</a:t>
            </a:r>
            <a:r>
              <a:rPr lang="fr-BE" sz="1200" b="1" i="1" dirty="0">
                <a:solidFill>
                  <a:schemeClr val="tx1"/>
                </a:solidFill>
              </a:rPr>
              <a:t>	La métacognition:</a:t>
            </a:r>
            <a:br>
              <a:rPr lang="fr-BE" sz="1200" i="1" dirty="0">
                <a:solidFill>
                  <a:schemeClr val="tx1"/>
                </a:solidFill>
              </a:rPr>
            </a:br>
            <a:br>
              <a:rPr lang="fr-BE" sz="1200" i="1" dirty="0">
                <a:solidFill>
                  <a:schemeClr val="tx1"/>
                </a:solidFill>
              </a:rPr>
            </a:br>
            <a:r>
              <a:rPr lang="fr-BE" sz="1200" i="1" dirty="0">
                <a:solidFill>
                  <a:schemeClr val="tx1"/>
                </a:solidFill>
              </a:rPr>
              <a:t>Exemples de la vie quotidienne:</a:t>
            </a:r>
            <a:br>
              <a:rPr lang="fr-BE" sz="1200" i="1" dirty="0">
                <a:solidFill>
                  <a:schemeClr val="tx1"/>
                </a:solidFill>
              </a:rPr>
            </a:br>
            <a:br>
              <a:rPr lang="fr-BE" sz="1200" i="1" dirty="0">
                <a:solidFill>
                  <a:schemeClr val="tx1"/>
                </a:solidFill>
              </a:rPr>
            </a:br>
            <a:br>
              <a:rPr lang="fr-BE" sz="1200" i="1" dirty="0">
                <a:solidFill>
                  <a:schemeClr val="tx1"/>
                </a:solidFill>
              </a:rPr>
            </a:br>
            <a:r>
              <a:rPr lang="fr-BE" sz="1200" b="1" i="1" dirty="0">
                <a:solidFill>
                  <a:schemeClr val="tx1"/>
                </a:solidFill>
              </a:rPr>
              <a:t>Monter un meuble </a:t>
            </a:r>
            <a:r>
              <a:rPr lang="fr-BE" sz="1200" i="1" dirty="0">
                <a:solidFill>
                  <a:schemeClr val="tx1"/>
                </a:solidFill>
              </a:rPr>
              <a:t>implique de regrouper les éléments à assembler, de planifier les tâches (s'occuper d'abord de mettre les vis sur chaque </a:t>
            </a:r>
            <a:r>
              <a:rPr lang="fr-BE" sz="1200" i="1" dirty="0" err="1">
                <a:solidFill>
                  <a:schemeClr val="tx1"/>
                </a:solidFill>
              </a:rPr>
              <a:t>élement</a:t>
            </a:r>
            <a:r>
              <a:rPr lang="fr-BE" sz="1200" i="1" dirty="0">
                <a:solidFill>
                  <a:schemeClr val="tx1"/>
                </a:solidFill>
              </a:rPr>
              <a:t>, respecter ou pas l'ordre de la notice de montage, mettre toutes les étagères ou juste un certain nombre, </a:t>
            </a:r>
            <a:r>
              <a:rPr lang="fr-BE" sz="1200" i="1" dirty="0" err="1">
                <a:solidFill>
                  <a:schemeClr val="tx1"/>
                </a:solidFill>
              </a:rPr>
              <a:t>etc</a:t>
            </a:r>
            <a:r>
              <a:rPr lang="fr-BE" sz="1200" i="1" dirty="0">
                <a:solidFill>
                  <a:schemeClr val="tx1"/>
                </a:solidFill>
              </a:rPr>
              <a:t>). La métacognition est ici sollicitée pour faire appel à l'expérience qu'on a du montage de meubles ou du bricolage en général, planifier les tâches à effectuer, respecter son emploi du temps de la journée, réguler les différentes tâches, juger du résultat général et des résultats intermédiaires, etc.</a:t>
            </a:r>
            <a:br>
              <a:rPr lang="fr-BE" sz="1200" i="1" dirty="0">
                <a:solidFill>
                  <a:schemeClr val="tx1"/>
                </a:solidFill>
              </a:rPr>
            </a:br>
            <a:br>
              <a:rPr lang="fr-BE" sz="1200" i="1" dirty="0">
                <a:solidFill>
                  <a:schemeClr val="tx1"/>
                </a:solidFill>
              </a:rPr>
            </a:br>
            <a:r>
              <a:rPr lang="fr-BE" sz="1200" b="1" i="1" dirty="0">
                <a:solidFill>
                  <a:schemeClr val="tx1"/>
                </a:solidFill>
              </a:rPr>
              <a:t>Décrire ses qualités et ses défauts, dans un entretien d'embauche</a:t>
            </a:r>
            <a:r>
              <a:rPr lang="fr-BE" sz="1200" i="1" dirty="0">
                <a:solidFill>
                  <a:schemeClr val="tx1"/>
                </a:solidFill>
              </a:rPr>
              <a:t>, nécessite d'accéder aux connaissances que l'on possède sur soi-même (plus ou moins exactes), et de décider, selon la situation, s'il est judicieux de les livrer de manière brute à l'employeur, ou s'il convient de les modifier pour avoir plus de chances d'être embauché (si oui, de quelle manière). Tout cela est possible grâce à la métacognition.</a:t>
            </a:r>
            <a:br>
              <a:rPr lang="fr-BE" sz="1200" i="1" dirty="0">
                <a:solidFill>
                  <a:schemeClr val="tx1"/>
                </a:solidFill>
              </a:rPr>
            </a:br>
            <a:br>
              <a:rPr lang="fr-BE" sz="1200" i="1" dirty="0">
                <a:solidFill>
                  <a:schemeClr val="tx1"/>
                </a:solidFill>
              </a:rPr>
            </a:br>
            <a:r>
              <a:rPr lang="fr-BE" sz="1200" b="1" i="1" dirty="0">
                <a:solidFill>
                  <a:schemeClr val="tx1"/>
                </a:solidFill>
              </a:rPr>
              <a:t>Pour améliorer ses performances</a:t>
            </a:r>
            <a:r>
              <a:rPr lang="fr-BE" sz="1200" i="1" dirty="0">
                <a:solidFill>
                  <a:schemeClr val="tx1"/>
                </a:solidFill>
              </a:rPr>
              <a:t>, un sportif fait appel à la métacognition. Elle lui sert à faire un bilan de ses performances, à planifier son entraînement (fréquence, contenu) et à décider de son régime alimentaire. En sport collectif, elle permet également d'analyser les stratégies de l'adversaire et de planifier les siennes. Tout cela peut se faire avec l'équipe ou l'entraîneur, il convient alors de décider si on est d'accord pour appliquer les conseils d'autrui ou s'il convient de les adapter, etc. Les situations impliquant la métacognition sont ici nombreuses, de la planification générale du régime du sportif à l'analyse plus précise sur le terrain.</a:t>
            </a:r>
            <a:br>
              <a:rPr lang="fr-BE" sz="1200" i="1" dirty="0">
                <a:solidFill>
                  <a:schemeClr val="tx1"/>
                </a:solidFill>
              </a:rPr>
            </a:br>
            <a:br>
              <a:rPr lang="fr-BE" sz="1200" b="1" i="1" dirty="0">
                <a:solidFill>
                  <a:srgbClr val="FF0000"/>
                </a:solidFill>
              </a:rPr>
            </a:br>
            <a:r>
              <a:rPr lang="fr-BE" sz="1200" b="1" i="1" dirty="0">
                <a:solidFill>
                  <a:srgbClr val="FF0000"/>
                </a:solidFill>
              </a:rPr>
              <a:t>A l'école ou à l'université, </a:t>
            </a:r>
            <a:r>
              <a:rPr lang="fr-BE" sz="1200" i="1" dirty="0">
                <a:solidFill>
                  <a:srgbClr val="FF0000"/>
                </a:solidFill>
              </a:rPr>
              <a:t>lorsqu'on apprend quelque chose de nouveau, la métacognition est sollicitée pour comprendre où l'on fait des erreurs, et où l'on réussit sans problèmes. Par son biais, on peut alors décider de ce qu'il convient de faire pour améliorer ses performances (relire des exemples d'exercices, se replonger dans des points de théorie, poser des questions à l'enseignant, </a:t>
            </a:r>
            <a:r>
              <a:rPr lang="fr-BE" sz="1200" i="1" dirty="0" err="1">
                <a:solidFill>
                  <a:srgbClr val="FF0000"/>
                </a:solidFill>
              </a:rPr>
              <a:t>etc</a:t>
            </a:r>
            <a:r>
              <a:rPr lang="fr-BE" sz="1200" i="1" dirty="0">
                <a:solidFill>
                  <a:srgbClr val="FF0000"/>
                </a:solidFill>
              </a:rPr>
              <a:t>).</a:t>
            </a:r>
            <a:br>
              <a:rPr lang="fr-BE" sz="1200" i="1" dirty="0">
                <a:solidFill>
                  <a:schemeClr val="tx1"/>
                </a:solidFill>
              </a:rPr>
            </a:br>
            <a:br>
              <a:rPr lang="fr-BE" sz="1200" i="1" dirty="0">
                <a:solidFill>
                  <a:schemeClr val="tx1"/>
                </a:solidFill>
              </a:rPr>
            </a:br>
            <a:r>
              <a:rPr lang="fr-BE" sz="1200" i="1" dirty="0">
                <a:solidFill>
                  <a:schemeClr val="tx1"/>
                </a:solidFill>
              </a:rPr>
              <a:t>Les domaines d'application sont donc très vastes. La métacognition est sollicitée dans tout apprentissage et dans toute tâche qui implique un retour sur soi ou une planification (qui se fait selon son expérience passée et les contraintes du moment et de la tâche)….</a:t>
            </a:r>
            <a:br>
              <a:rPr lang="fr-BE" sz="1200" i="1" dirty="0">
                <a:solidFill>
                  <a:schemeClr val="tx1"/>
                </a:solidFill>
              </a:rPr>
            </a:br>
            <a:br>
              <a:rPr lang="fr-BE" sz="1200" i="1" dirty="0">
                <a:solidFill>
                  <a:schemeClr val="tx1"/>
                </a:solidFill>
              </a:rPr>
            </a:br>
            <a:r>
              <a:rPr lang="fr-BE" sz="1200" i="1" dirty="0">
                <a:solidFill>
                  <a:schemeClr val="tx1"/>
                </a:solidFill>
              </a:rPr>
              <a:t>Les émotions….!</a:t>
            </a:r>
          </a:p>
        </p:txBody>
      </p:sp>
    </p:spTree>
    <p:extLst>
      <p:ext uri="{BB962C8B-B14F-4D97-AF65-F5344CB8AC3E}">
        <p14:creationId xmlns:p14="http://schemas.microsoft.com/office/powerpoint/2010/main" val="1350955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77333" y="695739"/>
            <a:ext cx="9848205" cy="5345623"/>
          </a:xfrm>
        </p:spPr>
        <p:txBody>
          <a:bodyPr/>
          <a:lstStyle/>
          <a:p>
            <a:pPr marL="0" indent="0">
              <a:buNone/>
            </a:pPr>
            <a:endParaRPr lang="fr-BE" dirty="0"/>
          </a:p>
          <a:p>
            <a:pPr marL="0" indent="0">
              <a:buNone/>
            </a:pPr>
            <a:endParaRPr lang="fr-BE" dirty="0"/>
          </a:p>
          <a:p>
            <a:pPr marL="0" indent="0">
              <a:buNone/>
            </a:pPr>
            <a:r>
              <a:rPr lang="fr-BE" sz="2400" i="1" dirty="0">
                <a:solidFill>
                  <a:schemeClr val="accent2"/>
                </a:solidFill>
              </a:rPr>
              <a:t>La différenciation</a:t>
            </a:r>
          </a:p>
          <a:p>
            <a:pPr marL="0" indent="0">
              <a:buNone/>
            </a:pPr>
            <a:endParaRPr lang="fr-BE" i="1" dirty="0"/>
          </a:p>
          <a:p>
            <a:r>
              <a:rPr lang="fr-BE" i="1" dirty="0"/>
              <a:t>Pédagogie de coopération</a:t>
            </a:r>
          </a:p>
          <a:p>
            <a:r>
              <a:rPr lang="fr-BE" i="1" dirty="0"/>
              <a:t>Contrats pédagogiques</a:t>
            </a:r>
          </a:p>
          <a:p>
            <a:r>
              <a:rPr lang="fr-BE" i="1" dirty="0"/>
              <a:t>Tutorat entre élèves</a:t>
            </a:r>
          </a:p>
          <a:p>
            <a:r>
              <a:rPr lang="fr-BE" i="1" dirty="0"/>
              <a:t>Différenciation vers le haut</a:t>
            </a:r>
          </a:p>
          <a:p>
            <a:r>
              <a:rPr lang="fr-BE" i="1" dirty="0"/>
              <a:t>Saut de classe</a:t>
            </a:r>
          </a:p>
        </p:txBody>
      </p:sp>
      <p:pic>
        <p:nvPicPr>
          <p:cNvPr id="4" name="Image 3"/>
          <p:cNvPicPr>
            <a:picLocks noChangeAspect="1"/>
          </p:cNvPicPr>
          <p:nvPr/>
        </p:nvPicPr>
        <p:blipFill>
          <a:blip r:embed="rId2"/>
          <a:stretch>
            <a:fillRect/>
          </a:stretch>
        </p:blipFill>
        <p:spPr>
          <a:xfrm>
            <a:off x="4113746" y="895350"/>
            <a:ext cx="1800225" cy="2533650"/>
          </a:xfrm>
          <a:prstGeom prst="rect">
            <a:avLst/>
          </a:prstGeom>
        </p:spPr>
      </p:pic>
      <p:pic>
        <p:nvPicPr>
          <p:cNvPr id="4098" name="Picture 2" descr="Résultat de recherche d'images pour &quot;fantaisie et haut potentiel&quot;">
            <a:extLst>
              <a:ext uri="{FF2B5EF4-FFF2-40B4-BE49-F238E27FC236}">
                <a16:creationId xmlns:a16="http://schemas.microsoft.com/office/drawing/2014/main" id="{0B968767-B530-5545-8D2B-8A365FE12A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4536" y="187628"/>
            <a:ext cx="3586537" cy="358653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ésultat de recherche d'images pour &quot;haut potentiel dessin&quot;">
            <a:extLst>
              <a:ext uri="{FF2B5EF4-FFF2-40B4-BE49-F238E27FC236}">
                <a16:creationId xmlns:a16="http://schemas.microsoft.com/office/drawing/2014/main" id="{9EBC8C1D-8644-A34E-AABC-AB1DE543EA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9820" y="3635434"/>
            <a:ext cx="3090535" cy="30905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24EFCE0-D01E-F141-AD41-F198A3340B58}"/>
              </a:ext>
            </a:extLst>
          </p:cNvPr>
          <p:cNvSpPr/>
          <p:nvPr/>
        </p:nvSpPr>
        <p:spPr>
          <a:xfrm>
            <a:off x="5940452" y="1212350"/>
            <a:ext cx="1198652" cy="32877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&lt;Page 24</a:t>
            </a:r>
          </a:p>
        </p:txBody>
      </p:sp>
    </p:spTree>
    <p:extLst>
      <p:ext uri="{BB962C8B-B14F-4D97-AF65-F5344CB8AC3E}">
        <p14:creationId xmlns:p14="http://schemas.microsoft.com/office/powerpoint/2010/main" val="3564989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3" y="609600"/>
            <a:ext cx="9798509" cy="1320800"/>
          </a:xfrm>
        </p:spPr>
        <p:txBody>
          <a:bodyPr/>
          <a:lstStyle/>
          <a:p>
            <a:r>
              <a:rPr lang="fr-BE" dirty="0"/>
              <a:t>Les différentes intelligences selon Gardner</a:t>
            </a:r>
          </a:p>
        </p:txBody>
      </p:sp>
      <p:sp>
        <p:nvSpPr>
          <p:cNvPr id="3" name="Espace réservé du contenu 2"/>
          <p:cNvSpPr>
            <a:spLocks noGrp="1"/>
          </p:cNvSpPr>
          <p:nvPr>
            <p:ph idx="1"/>
          </p:nvPr>
        </p:nvSpPr>
        <p:spPr>
          <a:xfrm>
            <a:off x="677334" y="1361661"/>
            <a:ext cx="8596668" cy="5078896"/>
          </a:xfrm>
        </p:spPr>
        <p:txBody>
          <a:bodyPr>
            <a:normAutofit fontScale="92500" lnSpcReduction="10000"/>
          </a:bodyPr>
          <a:lstStyle/>
          <a:p>
            <a:pPr>
              <a:lnSpc>
                <a:spcPct val="200000"/>
              </a:lnSpc>
              <a:buFont typeface="+mj-lt"/>
              <a:buAutoNum type="arabicPeriod"/>
            </a:pPr>
            <a:r>
              <a:rPr lang="fr-BE" sz="1600" i="1" dirty="0"/>
              <a:t>Intelligence linguistique</a:t>
            </a:r>
          </a:p>
          <a:p>
            <a:pPr>
              <a:lnSpc>
                <a:spcPct val="200000"/>
              </a:lnSpc>
              <a:buFont typeface="+mj-lt"/>
              <a:buAutoNum type="arabicPeriod"/>
            </a:pPr>
            <a:r>
              <a:rPr lang="fr-BE" sz="1600" i="1" dirty="0"/>
              <a:t>Intelligence musicale</a:t>
            </a:r>
          </a:p>
          <a:p>
            <a:pPr>
              <a:lnSpc>
                <a:spcPct val="200000"/>
              </a:lnSpc>
              <a:buFont typeface="+mj-lt"/>
              <a:buAutoNum type="arabicPeriod"/>
            </a:pPr>
            <a:r>
              <a:rPr lang="fr-BE" sz="1600" i="1" dirty="0"/>
              <a:t>Intelligence logico-mathématique</a:t>
            </a:r>
          </a:p>
          <a:p>
            <a:pPr>
              <a:lnSpc>
                <a:spcPct val="200000"/>
              </a:lnSpc>
              <a:buFont typeface="+mj-lt"/>
              <a:buAutoNum type="arabicPeriod"/>
            </a:pPr>
            <a:r>
              <a:rPr lang="fr-BE" sz="1600" i="1" dirty="0"/>
              <a:t>Intelligence </a:t>
            </a:r>
            <a:r>
              <a:rPr lang="fr-BE" sz="1600" i="1" dirty="0" err="1"/>
              <a:t>visuo</a:t>
            </a:r>
            <a:r>
              <a:rPr lang="fr-BE" sz="1600" i="1" dirty="0"/>
              <a:t>-spatiale</a:t>
            </a:r>
          </a:p>
          <a:p>
            <a:pPr>
              <a:lnSpc>
                <a:spcPct val="200000"/>
              </a:lnSpc>
              <a:buFont typeface="+mj-lt"/>
              <a:buAutoNum type="arabicPeriod"/>
            </a:pPr>
            <a:r>
              <a:rPr lang="fr-BE" sz="1600" i="1" dirty="0"/>
              <a:t>Intelligence corporelle-kinesthésique</a:t>
            </a:r>
          </a:p>
          <a:p>
            <a:pPr>
              <a:lnSpc>
                <a:spcPct val="200000"/>
              </a:lnSpc>
              <a:buFont typeface="+mj-lt"/>
              <a:buAutoNum type="arabicPeriod"/>
            </a:pPr>
            <a:r>
              <a:rPr lang="fr-BE" sz="1600" i="1" dirty="0"/>
              <a:t>Intelligence interpersonnelle</a:t>
            </a:r>
          </a:p>
          <a:p>
            <a:pPr>
              <a:lnSpc>
                <a:spcPct val="200000"/>
              </a:lnSpc>
              <a:buFont typeface="+mj-lt"/>
              <a:buAutoNum type="arabicPeriod"/>
            </a:pPr>
            <a:r>
              <a:rPr lang="fr-BE" sz="1600" i="1" dirty="0"/>
              <a:t>Intelligence </a:t>
            </a:r>
            <a:r>
              <a:rPr lang="fr-BE" sz="1600" i="1" dirty="0" err="1"/>
              <a:t>intrapersonnelle</a:t>
            </a:r>
            <a:endParaRPr lang="fr-BE" sz="1600" i="1" dirty="0"/>
          </a:p>
          <a:p>
            <a:pPr>
              <a:lnSpc>
                <a:spcPct val="200000"/>
              </a:lnSpc>
              <a:buFont typeface="+mj-lt"/>
              <a:buAutoNum type="arabicPeriod"/>
            </a:pPr>
            <a:r>
              <a:rPr lang="fr-BE" sz="1600" i="1" dirty="0"/>
              <a:t>Intelligence naturaliste</a:t>
            </a:r>
          </a:p>
          <a:p>
            <a:pPr>
              <a:lnSpc>
                <a:spcPct val="200000"/>
              </a:lnSpc>
              <a:buFont typeface="+mj-lt"/>
              <a:buAutoNum type="arabicPeriod"/>
            </a:pPr>
            <a:r>
              <a:rPr lang="fr-BE" sz="1600" i="1" dirty="0"/>
              <a:t>Intelligence existentielle</a:t>
            </a:r>
          </a:p>
          <a:p>
            <a:pPr>
              <a:lnSpc>
                <a:spcPct val="200000"/>
              </a:lnSpc>
              <a:buFont typeface="+mj-lt"/>
              <a:buAutoNum type="arabicPeriod"/>
            </a:pPr>
            <a:endParaRPr lang="fr-BE" sz="1600" i="1" dirty="0"/>
          </a:p>
        </p:txBody>
      </p:sp>
      <p:pic>
        <p:nvPicPr>
          <p:cNvPr id="2050" name="Picture 2" descr="plume de paon bleu et vert">
            <a:extLst>
              <a:ext uri="{FF2B5EF4-FFF2-40B4-BE49-F238E27FC236}">
                <a16:creationId xmlns:a16="http://schemas.microsoft.com/office/drawing/2014/main" id="{334438B8-8F32-D09E-A08B-4068016506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0289" y="1690577"/>
            <a:ext cx="4187116" cy="3182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408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858DDDC-A88F-8C4F-9190-ABA3E68CACF6}"/>
              </a:ext>
            </a:extLst>
          </p:cNvPr>
          <p:cNvSpPr>
            <a:spLocks noGrp="1"/>
          </p:cNvSpPr>
          <p:nvPr>
            <p:ph idx="1"/>
          </p:nvPr>
        </p:nvSpPr>
        <p:spPr>
          <a:xfrm>
            <a:off x="677333" y="249382"/>
            <a:ext cx="10766521" cy="6341423"/>
          </a:xfrm>
        </p:spPr>
        <p:txBody>
          <a:bodyPr>
            <a:normAutofit fontScale="92500" lnSpcReduction="20000"/>
          </a:bodyPr>
          <a:lstStyle/>
          <a:p>
            <a:pPr marL="0" indent="0" algn="ctr">
              <a:buNone/>
            </a:pPr>
            <a:r>
              <a:rPr lang="fr-FR" i="1" dirty="0">
                <a:solidFill>
                  <a:schemeClr val="accent1"/>
                </a:solidFill>
              </a:rPr>
              <a:t>Haut potentiel en chiffres: </a:t>
            </a:r>
            <a:r>
              <a:rPr lang="fr-FR" i="1" dirty="0"/>
              <a:t>tester ou pas? Si oui, </a:t>
            </a:r>
            <a:r>
              <a:rPr lang="fr-BE" i="1" dirty="0"/>
              <a:t>WPPSI chez l'enfant de 2 ans et demi à 7 ans, le WISC pour l'enfant de 6 à 16 ans et la WAIS pour les jeunes de plus de 16 ans et les adultes de moins de 80 ans.</a:t>
            </a:r>
            <a:endParaRPr lang="fr-FR" i="1" dirty="0"/>
          </a:p>
          <a:p>
            <a:pPr marL="0" indent="0" algn="ctr">
              <a:buNone/>
            </a:pPr>
            <a:endParaRPr lang="fr-FR" i="1" dirty="0"/>
          </a:p>
          <a:p>
            <a:pPr marL="0" indent="0">
              <a:buNone/>
            </a:pPr>
            <a:r>
              <a:rPr lang="fr-FR" i="1" dirty="0"/>
              <a:t>QI de 85-100   et de 100-115 = moyenne</a:t>
            </a:r>
          </a:p>
          <a:p>
            <a:pPr marL="0" indent="0">
              <a:buNone/>
            </a:pPr>
            <a:endParaRPr lang="fr-FR" i="1" dirty="0"/>
          </a:p>
          <a:p>
            <a:pPr marL="0" indent="0">
              <a:buNone/>
            </a:pPr>
            <a:r>
              <a:rPr lang="fr-FR" i="1" dirty="0"/>
              <a:t>QI de 115-130 = au dessus de la moyenne</a:t>
            </a:r>
          </a:p>
          <a:p>
            <a:pPr marL="0" indent="0">
              <a:buNone/>
            </a:pPr>
            <a:endParaRPr lang="fr-FR" i="1" dirty="0"/>
          </a:p>
          <a:p>
            <a:pPr marL="0" indent="0">
              <a:buNone/>
            </a:pPr>
            <a:r>
              <a:rPr lang="fr-FR" i="1" dirty="0"/>
              <a:t>QI de 130-145 = haut</a:t>
            </a:r>
          </a:p>
          <a:p>
            <a:pPr marL="0" indent="0">
              <a:buNone/>
            </a:pPr>
            <a:endParaRPr lang="fr-FR" i="1" dirty="0"/>
          </a:p>
          <a:p>
            <a:pPr marL="0" indent="0">
              <a:buNone/>
            </a:pPr>
            <a:r>
              <a:rPr lang="fr-FR" i="1" dirty="0"/>
              <a:t>QI de 145 et + = extrêmement haut</a:t>
            </a:r>
          </a:p>
          <a:p>
            <a:pPr marL="0" indent="0">
              <a:buNone/>
            </a:pPr>
            <a:endParaRPr lang="fr-FR" i="1" dirty="0"/>
          </a:p>
          <a:p>
            <a:pPr marL="0" indent="0">
              <a:buNone/>
            </a:pPr>
            <a:r>
              <a:rPr lang="fr-FR" i="1" dirty="0"/>
              <a:t>Limites des tests: </a:t>
            </a:r>
          </a:p>
          <a:p>
            <a:r>
              <a:rPr lang="fr-FR" i="1" dirty="0"/>
              <a:t>Accent sur l’intelligence verbale et capacité de résolution de problèmes (l’intelligence: concentration, vitesse de traitement,…)</a:t>
            </a:r>
          </a:p>
          <a:p>
            <a:r>
              <a:rPr lang="fr-FR" i="1" dirty="0"/>
              <a:t>Plafond du test: on ne connaît pas la vraie performance… </a:t>
            </a:r>
          </a:p>
          <a:p>
            <a:r>
              <a:rPr lang="fr-FR" i="1" dirty="0"/>
              <a:t>Le comportement (personnalité, centres d’intérêt, les capacités et le tempérament) de l’enfant prédit également les possibilités futures et n’est pas testé…importance de l’hétéro-anamnèse</a:t>
            </a:r>
          </a:p>
          <a:p>
            <a:r>
              <a:rPr lang="fr-FR" i="1" dirty="0"/>
              <a:t>Enfant sous-performe, 	car le test n’accepte pas la pensée (réponse) créative ou divergente </a:t>
            </a:r>
          </a:p>
          <a:p>
            <a:pPr marL="0" indent="0">
              <a:buNone/>
            </a:pPr>
            <a:r>
              <a:rPr lang="fr-FR" i="1" dirty="0"/>
              <a:t>					   , 	à cause de la peur de l’échec</a:t>
            </a:r>
          </a:p>
          <a:p>
            <a:pPr marL="0" indent="0">
              <a:buNone/>
            </a:pPr>
            <a:endParaRPr lang="fr-FR" i="1" dirty="0"/>
          </a:p>
          <a:p>
            <a:pPr>
              <a:buFont typeface="Courier New" panose="02070309020205020404" pitchFamily="49" charset="0"/>
              <a:buChar char="o"/>
            </a:pPr>
            <a:endParaRPr lang="fr-FR" i="1" dirty="0"/>
          </a:p>
          <a:p>
            <a:pPr>
              <a:buFont typeface="Courier New" panose="02070309020205020404" pitchFamily="49" charset="0"/>
              <a:buChar char="o"/>
            </a:pPr>
            <a:endParaRPr lang="fr-FR" i="1" dirty="0"/>
          </a:p>
          <a:p>
            <a:pPr>
              <a:buFont typeface="Courier New" panose="02070309020205020404" pitchFamily="49" charset="0"/>
              <a:buChar char="o"/>
            </a:pPr>
            <a:endParaRPr lang="fr-FR" dirty="0">
              <a:solidFill>
                <a:schemeClr val="tx1"/>
              </a:solidFill>
            </a:endParaRPr>
          </a:p>
          <a:p>
            <a:pPr>
              <a:buFont typeface="Courier New" panose="02070309020205020404" pitchFamily="49" charset="0"/>
              <a:buChar char="o"/>
            </a:pPr>
            <a:endParaRPr lang="fr-FR" dirty="0">
              <a:solidFill>
                <a:schemeClr val="tx1"/>
              </a:solidFill>
            </a:endParaRPr>
          </a:p>
          <a:p>
            <a:pPr>
              <a:buFont typeface="Courier New" panose="02070309020205020404" pitchFamily="49" charset="0"/>
              <a:buChar char="o"/>
            </a:pPr>
            <a:endParaRPr lang="fr-FR" dirty="0">
              <a:solidFill>
                <a:schemeClr val="tx1"/>
              </a:solidFill>
            </a:endParaRPr>
          </a:p>
          <a:p>
            <a:pPr>
              <a:buFont typeface="Courier New" panose="02070309020205020404" pitchFamily="49" charset="0"/>
              <a:buChar char="o"/>
            </a:pPr>
            <a:endParaRPr lang="fr-FR" dirty="0">
              <a:solidFill>
                <a:schemeClr val="tx1"/>
              </a:solidFill>
            </a:endParaRPr>
          </a:p>
          <a:p>
            <a:pPr>
              <a:buFont typeface="Courier New" panose="02070309020205020404" pitchFamily="49" charset="0"/>
              <a:buChar char="o"/>
            </a:pPr>
            <a:endParaRPr lang="fr-FR" dirty="0">
              <a:solidFill>
                <a:schemeClr val="tx1"/>
              </a:solidFill>
            </a:endParaRPr>
          </a:p>
        </p:txBody>
      </p:sp>
    </p:spTree>
    <p:extLst>
      <p:ext uri="{BB962C8B-B14F-4D97-AF65-F5344CB8AC3E}">
        <p14:creationId xmlns:p14="http://schemas.microsoft.com/office/powerpoint/2010/main" val="4094083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71F7EA35-67FF-8D4F-902B-02C4A5E07A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6753" y="797613"/>
            <a:ext cx="3311471" cy="441529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F8105DEF-1631-AA45-8D2D-8AA6304635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797614"/>
            <a:ext cx="3034962" cy="44152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D156E6D-19F0-804B-BE0F-3F547B93F575}"/>
              </a:ext>
            </a:extLst>
          </p:cNvPr>
          <p:cNvSpPr/>
          <p:nvPr/>
        </p:nvSpPr>
        <p:spPr>
          <a:xfrm>
            <a:off x="482885" y="5691054"/>
            <a:ext cx="11075542" cy="369332"/>
          </a:xfrm>
          <a:prstGeom prst="rect">
            <a:avLst/>
          </a:prstGeom>
        </p:spPr>
        <p:txBody>
          <a:bodyPr wrap="square">
            <a:spAutoFit/>
          </a:bodyPr>
          <a:lstStyle/>
          <a:p>
            <a:r>
              <a:rPr lang="fr-FR" dirty="0"/>
              <a:t>https://les-tribulations-</a:t>
            </a:r>
            <a:r>
              <a:rPr lang="fr-FR" dirty="0" err="1"/>
              <a:t>dun</a:t>
            </a:r>
            <a:r>
              <a:rPr lang="fr-FR" dirty="0"/>
              <a:t>-petit-</a:t>
            </a:r>
            <a:r>
              <a:rPr lang="fr-FR" dirty="0" err="1"/>
              <a:t>zebre.com</a:t>
            </a:r>
            <a:r>
              <a:rPr lang="fr-FR" dirty="0"/>
              <a:t>/2018/01/31/les-enfants-surdoues-100-questions-reponses/</a:t>
            </a:r>
          </a:p>
        </p:txBody>
      </p:sp>
    </p:spTree>
    <p:extLst>
      <p:ext uri="{BB962C8B-B14F-4D97-AF65-F5344CB8AC3E}">
        <p14:creationId xmlns:p14="http://schemas.microsoft.com/office/powerpoint/2010/main" val="2152496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858DDDC-A88F-8C4F-9190-ABA3E68CACF6}"/>
              </a:ext>
            </a:extLst>
          </p:cNvPr>
          <p:cNvSpPr>
            <a:spLocks noGrp="1"/>
          </p:cNvSpPr>
          <p:nvPr>
            <p:ph idx="1"/>
          </p:nvPr>
        </p:nvSpPr>
        <p:spPr>
          <a:xfrm>
            <a:off x="677333" y="554182"/>
            <a:ext cx="10766521" cy="5816637"/>
          </a:xfrm>
        </p:spPr>
        <p:txBody>
          <a:bodyPr/>
          <a:lstStyle/>
          <a:p>
            <a:pPr marL="0" indent="0" algn="ctr">
              <a:buNone/>
            </a:pPr>
            <a:r>
              <a:rPr lang="fr-FR" i="1" dirty="0">
                <a:solidFill>
                  <a:schemeClr val="accent1"/>
                </a:solidFill>
              </a:rPr>
              <a:t>Les mythes…</a:t>
            </a:r>
            <a:endParaRPr lang="fr-FR" dirty="0">
              <a:solidFill>
                <a:schemeClr val="accent1"/>
              </a:solidFill>
            </a:endParaRPr>
          </a:p>
          <a:p>
            <a:pPr>
              <a:buFont typeface="Courier New" panose="02070309020205020404" pitchFamily="49" charset="0"/>
              <a:buChar char="o"/>
            </a:pPr>
            <a:endParaRPr lang="fr-FR" dirty="0">
              <a:solidFill>
                <a:schemeClr val="tx1"/>
              </a:solidFill>
              <a:latin typeface="Aparajita" panose="020B0604020202020204" pitchFamily="34" charset="0"/>
              <a:cs typeface="Aparajita" panose="020B0604020202020204" pitchFamily="34" charset="0"/>
            </a:endParaRPr>
          </a:p>
          <a:p>
            <a:pPr>
              <a:buFont typeface="Wingdings" panose="05000000000000000000" pitchFamily="2" charset="2"/>
              <a:buChar char="§"/>
            </a:pPr>
            <a:r>
              <a:rPr lang="fr-FR" i="1" dirty="0">
                <a:solidFill>
                  <a:schemeClr val="tx1"/>
                </a:solidFill>
                <a:latin typeface="Aparajita" panose="020B0604020202020204" pitchFamily="34" charset="0"/>
                <a:cs typeface="Aparajita" panose="020B0604020202020204" pitchFamily="34" charset="0"/>
              </a:rPr>
              <a:t>Il s’agit de chaque domaine intellectuel.</a:t>
            </a:r>
          </a:p>
          <a:p>
            <a:pPr>
              <a:buFont typeface="Wingdings" panose="05000000000000000000" pitchFamily="2" charset="2"/>
              <a:buChar char="§"/>
            </a:pPr>
            <a:r>
              <a:rPr lang="fr-FR" i="1" dirty="0">
                <a:solidFill>
                  <a:schemeClr val="tx1"/>
                </a:solidFill>
                <a:latin typeface="Aparajita" panose="020B0604020202020204" pitchFamily="34" charset="0"/>
                <a:cs typeface="Aparajita" panose="020B0604020202020204" pitchFamily="34" charset="0"/>
              </a:rPr>
              <a:t>C’est à 100% héréditaire. </a:t>
            </a:r>
            <a:endParaRPr lang="fr-FR" i="1" dirty="0">
              <a:solidFill>
                <a:srgbClr val="FF0000"/>
              </a:solidFill>
              <a:latin typeface="Aparajita" panose="020B0604020202020204" pitchFamily="34" charset="0"/>
              <a:cs typeface="Aparajita" panose="020B0604020202020204" pitchFamily="34" charset="0"/>
            </a:endParaRPr>
          </a:p>
          <a:p>
            <a:pPr>
              <a:buFont typeface="Wingdings" panose="05000000000000000000" pitchFamily="2" charset="2"/>
              <a:buChar char="§"/>
            </a:pPr>
            <a:r>
              <a:rPr lang="fr-FR" i="1" dirty="0">
                <a:solidFill>
                  <a:schemeClr val="tx1"/>
                </a:solidFill>
                <a:latin typeface="Aparajita" panose="020B0604020202020204" pitchFamily="34" charset="0"/>
                <a:cs typeface="Aparajita" panose="020B0604020202020204" pitchFamily="34" charset="0"/>
              </a:rPr>
              <a:t>Il/elle aura d’office du succès plus tard.</a:t>
            </a:r>
          </a:p>
          <a:p>
            <a:pPr>
              <a:buFont typeface="Wingdings" panose="05000000000000000000" pitchFamily="2" charset="2"/>
              <a:buChar char="§"/>
            </a:pPr>
            <a:r>
              <a:rPr lang="fr-FR" i="1" dirty="0">
                <a:solidFill>
                  <a:schemeClr val="tx1"/>
                </a:solidFill>
                <a:latin typeface="Aparajita" panose="020B0604020202020204" pitchFamily="34" charset="0"/>
                <a:cs typeface="Aparajita" panose="020B0604020202020204" pitchFamily="34" charset="0"/>
              </a:rPr>
              <a:t>Il/elle n’a jamais de problèmes d’apprentissage.</a:t>
            </a:r>
            <a:endParaRPr lang="fr-FR" i="1" dirty="0">
              <a:solidFill>
                <a:srgbClr val="FF0000"/>
              </a:solidFill>
              <a:latin typeface="Aparajita" panose="020B0604020202020204" pitchFamily="34" charset="0"/>
              <a:cs typeface="Aparajita" panose="020B0604020202020204" pitchFamily="34" charset="0"/>
            </a:endParaRPr>
          </a:p>
          <a:p>
            <a:pPr>
              <a:buFont typeface="Wingdings" panose="05000000000000000000" pitchFamily="2" charset="2"/>
              <a:buChar char="§"/>
            </a:pPr>
            <a:r>
              <a:rPr lang="fr-FR" i="1" dirty="0">
                <a:solidFill>
                  <a:schemeClr val="tx1"/>
                </a:solidFill>
                <a:latin typeface="Aparajita" panose="020B0604020202020204" pitchFamily="34" charset="0"/>
                <a:cs typeface="Aparajita" panose="020B0604020202020204" pitchFamily="34" charset="0"/>
              </a:rPr>
              <a:t>Il/elle ne se rend pas compte de sa ‘différence’.</a:t>
            </a:r>
          </a:p>
          <a:p>
            <a:pPr>
              <a:buFont typeface="Wingdings" panose="05000000000000000000" pitchFamily="2" charset="2"/>
              <a:buChar char="§"/>
            </a:pPr>
            <a:r>
              <a:rPr lang="fr-FR" i="1" dirty="0">
                <a:solidFill>
                  <a:schemeClr val="tx1"/>
                </a:solidFill>
                <a:latin typeface="Aparajita" panose="020B0604020202020204" pitchFamily="34" charset="0"/>
                <a:cs typeface="Aparajita" panose="020B0604020202020204" pitchFamily="34" charset="0"/>
              </a:rPr>
              <a:t>Si on lui dit qu’il est intelligent, il risque de ‘frimer’.</a:t>
            </a:r>
          </a:p>
          <a:p>
            <a:pPr>
              <a:buFont typeface="Wingdings" panose="05000000000000000000" pitchFamily="2" charset="2"/>
              <a:buChar char="§"/>
            </a:pPr>
            <a:r>
              <a:rPr lang="fr-FR" i="1" dirty="0">
                <a:solidFill>
                  <a:schemeClr val="tx1"/>
                </a:solidFill>
                <a:latin typeface="Aparajita" panose="020B0604020202020204" pitchFamily="34" charset="0"/>
                <a:cs typeface="Aparajita" panose="020B0604020202020204" pitchFamily="34" charset="0"/>
              </a:rPr>
              <a:t>Le développement émotionnel croit parallèlement au développement cognitif.</a:t>
            </a:r>
          </a:p>
          <a:p>
            <a:pPr>
              <a:buFont typeface="Wingdings" panose="05000000000000000000" pitchFamily="2" charset="2"/>
              <a:buChar char="§"/>
            </a:pPr>
            <a:r>
              <a:rPr lang="fr-FR" i="1" dirty="0">
                <a:solidFill>
                  <a:schemeClr val="tx1"/>
                </a:solidFill>
                <a:latin typeface="Aparajita" panose="020B0604020202020204" pitchFamily="34" charset="0"/>
                <a:cs typeface="Aparajita" panose="020B0604020202020204" pitchFamily="34" charset="0"/>
              </a:rPr>
              <a:t>Leur éducation est plus facile.</a:t>
            </a:r>
          </a:p>
          <a:p>
            <a:pPr>
              <a:buFont typeface="Wingdings" panose="05000000000000000000" pitchFamily="2" charset="2"/>
              <a:buChar char="§"/>
            </a:pPr>
            <a:r>
              <a:rPr lang="fr-FR" i="1" dirty="0">
                <a:solidFill>
                  <a:schemeClr val="tx1"/>
                </a:solidFill>
                <a:latin typeface="Aparajita" panose="020B0604020202020204" pitchFamily="34" charset="0"/>
                <a:cs typeface="Aparajita" panose="020B0604020202020204" pitchFamily="34" charset="0"/>
              </a:rPr>
              <a:t>Les profs savent exactement comment travailler avec lui.</a:t>
            </a:r>
          </a:p>
          <a:p>
            <a:pPr>
              <a:buFont typeface="Wingdings" panose="05000000000000000000" pitchFamily="2" charset="2"/>
              <a:buChar char="§"/>
            </a:pPr>
            <a:r>
              <a:rPr lang="fr-FR" i="1" dirty="0">
                <a:solidFill>
                  <a:schemeClr val="tx1"/>
                </a:solidFill>
                <a:latin typeface="Aparajita" panose="020B0604020202020204" pitchFamily="34" charset="0"/>
                <a:cs typeface="Aparajita" panose="020B0604020202020204" pitchFamily="34" charset="0"/>
              </a:rPr>
              <a:t>Les parents sont incapables de discerner le HP chez leur enfant.</a:t>
            </a:r>
          </a:p>
          <a:p>
            <a:pPr>
              <a:buFont typeface="Wingdings" panose="05000000000000000000" pitchFamily="2" charset="2"/>
              <a:buChar char="§"/>
            </a:pPr>
            <a:r>
              <a:rPr lang="fr-FR" i="1" dirty="0">
                <a:solidFill>
                  <a:schemeClr val="tx1"/>
                </a:solidFill>
                <a:latin typeface="Aparajita" panose="020B0604020202020204" pitchFamily="34" charset="0"/>
                <a:cs typeface="Aparajita" panose="020B0604020202020204" pitchFamily="34" charset="0"/>
              </a:rPr>
              <a:t>Il/elle adore montrer ces capacités à autrui.</a:t>
            </a:r>
          </a:p>
          <a:p>
            <a:pPr>
              <a:buFont typeface="Wingdings" panose="05000000000000000000" pitchFamily="2" charset="2"/>
              <a:buChar char="§"/>
            </a:pPr>
            <a:r>
              <a:rPr lang="fr-FR" i="1" dirty="0">
                <a:solidFill>
                  <a:schemeClr val="tx1"/>
                </a:solidFill>
                <a:latin typeface="Aparajita" panose="020B0604020202020204" pitchFamily="34" charset="0"/>
                <a:cs typeface="Aparajita" panose="020B0604020202020204" pitchFamily="34" charset="0"/>
              </a:rPr>
              <a:t>La fratrie apprécie la sensibilité accrue de l’enfant HP. </a:t>
            </a:r>
          </a:p>
          <a:p>
            <a:pPr>
              <a:buFont typeface="Wingdings" panose="05000000000000000000" pitchFamily="2" charset="2"/>
              <a:buChar char="§"/>
            </a:pPr>
            <a:endParaRPr lang="fr-FR" i="1" dirty="0">
              <a:solidFill>
                <a:schemeClr val="tx1"/>
              </a:solidFill>
              <a:latin typeface="Aparajita" panose="020B0604020202020204" pitchFamily="34" charset="0"/>
              <a:cs typeface="Aparajita" panose="020B0604020202020204" pitchFamily="34" charset="0"/>
            </a:endParaRPr>
          </a:p>
          <a:p>
            <a:pPr>
              <a:buFont typeface="Wingdings" panose="05000000000000000000" pitchFamily="2" charset="2"/>
              <a:buChar char="§"/>
            </a:pPr>
            <a:endParaRPr lang="fr-FR" dirty="0">
              <a:solidFill>
                <a:schemeClr val="tx1"/>
              </a:solidFill>
            </a:endParaRPr>
          </a:p>
          <a:p>
            <a:pPr>
              <a:buFont typeface="Courier New" panose="02070309020205020404" pitchFamily="49" charset="0"/>
              <a:buChar char="o"/>
            </a:pPr>
            <a:endParaRPr lang="fr-FR" dirty="0">
              <a:solidFill>
                <a:schemeClr val="tx1"/>
              </a:solidFill>
            </a:endParaRPr>
          </a:p>
          <a:p>
            <a:pPr>
              <a:buFont typeface="Courier New" panose="02070309020205020404" pitchFamily="49" charset="0"/>
              <a:buChar char="o"/>
            </a:pPr>
            <a:endParaRPr lang="fr-FR" dirty="0">
              <a:solidFill>
                <a:schemeClr val="tx1"/>
              </a:solidFill>
            </a:endParaRPr>
          </a:p>
          <a:p>
            <a:pPr>
              <a:buFont typeface="Courier New" panose="02070309020205020404" pitchFamily="49" charset="0"/>
              <a:buChar char="o"/>
            </a:pPr>
            <a:endParaRPr lang="fr-FR" dirty="0">
              <a:solidFill>
                <a:schemeClr val="tx1"/>
              </a:solidFill>
            </a:endParaRPr>
          </a:p>
        </p:txBody>
      </p:sp>
      <p:pic>
        <p:nvPicPr>
          <p:cNvPr id="2" name="Image 1"/>
          <p:cNvPicPr>
            <a:picLocks noChangeAspect="1"/>
          </p:cNvPicPr>
          <p:nvPr/>
        </p:nvPicPr>
        <p:blipFill>
          <a:blip r:embed="rId2"/>
          <a:stretch>
            <a:fillRect/>
          </a:stretch>
        </p:blipFill>
        <p:spPr>
          <a:xfrm>
            <a:off x="7249991" y="1073425"/>
            <a:ext cx="4815812" cy="5297393"/>
          </a:xfrm>
          <a:prstGeom prst="rect">
            <a:avLst/>
          </a:prstGeom>
        </p:spPr>
      </p:pic>
    </p:spTree>
    <p:extLst>
      <p:ext uri="{BB962C8B-B14F-4D97-AF65-F5344CB8AC3E}">
        <p14:creationId xmlns:p14="http://schemas.microsoft.com/office/powerpoint/2010/main" val="2134302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858DDDC-A88F-8C4F-9190-ABA3E68CACF6}"/>
              </a:ext>
            </a:extLst>
          </p:cNvPr>
          <p:cNvSpPr>
            <a:spLocks noGrp="1"/>
          </p:cNvSpPr>
          <p:nvPr>
            <p:ph idx="1"/>
          </p:nvPr>
        </p:nvSpPr>
        <p:spPr>
          <a:xfrm>
            <a:off x="677333" y="249382"/>
            <a:ext cx="10766521" cy="6341423"/>
          </a:xfrm>
        </p:spPr>
        <p:txBody>
          <a:bodyPr>
            <a:normAutofit/>
          </a:bodyPr>
          <a:lstStyle/>
          <a:p>
            <a:pPr marL="0" indent="0" algn="ctr">
              <a:buNone/>
            </a:pPr>
            <a:r>
              <a:rPr lang="fr-FR" i="1" dirty="0">
                <a:solidFill>
                  <a:schemeClr val="accent1"/>
                </a:solidFill>
              </a:rPr>
              <a:t>La vérité……. Haut potentiel: les caractéristiques les plus fréquentes</a:t>
            </a:r>
          </a:p>
          <a:p>
            <a:pPr marL="0" indent="0">
              <a:lnSpc>
                <a:spcPct val="120000"/>
              </a:lnSpc>
              <a:buNone/>
            </a:pPr>
            <a:endParaRPr lang="fr-FR" i="1" dirty="0"/>
          </a:p>
          <a:p>
            <a:pPr>
              <a:lnSpc>
                <a:spcPct val="120000"/>
              </a:lnSpc>
              <a:buFont typeface="Courier New" panose="02070309020205020404" pitchFamily="49" charset="0"/>
              <a:buChar char="o"/>
            </a:pPr>
            <a:r>
              <a:rPr lang="fr-FR" sz="1900" i="1" dirty="0"/>
              <a:t>Intelligence verbale forte</a:t>
            </a:r>
          </a:p>
          <a:p>
            <a:pPr>
              <a:lnSpc>
                <a:spcPct val="120000"/>
              </a:lnSpc>
              <a:buFont typeface="Courier New" panose="02070309020205020404" pitchFamily="49" charset="0"/>
              <a:buChar char="o"/>
            </a:pPr>
            <a:r>
              <a:rPr lang="fr-FR" sz="1900" i="1" dirty="0"/>
              <a:t>Vitesse de traitement d’info</a:t>
            </a:r>
          </a:p>
          <a:p>
            <a:pPr>
              <a:lnSpc>
                <a:spcPct val="120000"/>
              </a:lnSpc>
              <a:buFont typeface="Courier New" panose="02070309020205020404" pitchFamily="49" charset="0"/>
              <a:buChar char="o"/>
            </a:pPr>
            <a:r>
              <a:rPr lang="fr-FR" sz="1900" i="1" dirty="0"/>
              <a:t>Style d’apprentissage explorant, sauter des étapes </a:t>
            </a:r>
          </a:p>
          <a:p>
            <a:pPr>
              <a:lnSpc>
                <a:spcPct val="120000"/>
              </a:lnSpc>
              <a:buFont typeface="Courier New" panose="02070309020205020404" pitchFamily="49" charset="0"/>
              <a:buChar char="o"/>
            </a:pPr>
            <a:r>
              <a:rPr lang="fr-FR" sz="1900" i="1" dirty="0"/>
              <a:t>Mémoire extraordinaire</a:t>
            </a:r>
          </a:p>
          <a:p>
            <a:pPr>
              <a:lnSpc>
                <a:spcPct val="120000"/>
              </a:lnSpc>
              <a:buFont typeface="Courier New" panose="02070309020205020404" pitchFamily="49" charset="0"/>
              <a:buChar char="o"/>
            </a:pPr>
            <a:r>
              <a:rPr lang="fr-FR" sz="1900" i="1" dirty="0"/>
              <a:t>Curiosité intense</a:t>
            </a:r>
          </a:p>
          <a:p>
            <a:pPr>
              <a:lnSpc>
                <a:spcPct val="120000"/>
              </a:lnSpc>
              <a:buFont typeface="Courier New" panose="02070309020205020404" pitchFamily="49" charset="0"/>
              <a:buChar char="o"/>
            </a:pPr>
            <a:r>
              <a:rPr lang="fr-FR" sz="1900" i="1" dirty="0"/>
              <a:t>Intérêts larges…mais pas toujours ;*)</a:t>
            </a:r>
          </a:p>
          <a:p>
            <a:pPr>
              <a:lnSpc>
                <a:spcPct val="120000"/>
              </a:lnSpc>
              <a:buFont typeface="Courier New" panose="02070309020205020404" pitchFamily="49" charset="0"/>
              <a:buChar char="o"/>
            </a:pPr>
            <a:r>
              <a:rPr lang="fr-FR" sz="1900" i="1" dirty="0"/>
              <a:t>Envie d’expérimenter</a:t>
            </a:r>
          </a:p>
          <a:p>
            <a:pPr>
              <a:lnSpc>
                <a:spcPct val="120000"/>
              </a:lnSpc>
              <a:buFont typeface="Courier New" panose="02070309020205020404" pitchFamily="49" charset="0"/>
              <a:buChar char="o"/>
            </a:pPr>
            <a:r>
              <a:rPr lang="fr-FR" sz="1900" i="1" dirty="0"/>
              <a:t>Fantaisie et créativité (~indépendance, non-conformisme)</a:t>
            </a:r>
          </a:p>
          <a:p>
            <a:pPr>
              <a:lnSpc>
                <a:spcPct val="120000"/>
              </a:lnSpc>
              <a:buFont typeface="Courier New" panose="02070309020205020404" pitchFamily="49" charset="0"/>
              <a:buChar char="o"/>
            </a:pPr>
            <a:r>
              <a:rPr lang="fr-FR" sz="1900" i="1" dirty="0"/>
              <a:t>Humour exceptionnel</a:t>
            </a:r>
          </a:p>
          <a:p>
            <a:pPr>
              <a:lnSpc>
                <a:spcPct val="120000"/>
              </a:lnSpc>
              <a:buFont typeface="Courier New" panose="02070309020205020404" pitchFamily="49" charset="0"/>
              <a:buChar char="o"/>
            </a:pPr>
            <a:r>
              <a:rPr lang="fr-FR" sz="1900" i="1" dirty="0"/>
              <a:t>Vouloir comprendre les causes et le contexte</a:t>
            </a:r>
          </a:p>
          <a:p>
            <a:pPr marL="0" indent="0">
              <a:buNone/>
            </a:pPr>
            <a:endParaRPr lang="fr-FR" i="1" dirty="0"/>
          </a:p>
          <a:p>
            <a:pPr>
              <a:buFont typeface="Courier New" panose="02070309020205020404" pitchFamily="49" charset="0"/>
              <a:buChar char="o"/>
            </a:pPr>
            <a:endParaRPr lang="fr-FR" i="1" dirty="0"/>
          </a:p>
          <a:p>
            <a:pPr>
              <a:buFont typeface="Courier New" panose="02070309020205020404" pitchFamily="49" charset="0"/>
              <a:buChar char="o"/>
            </a:pPr>
            <a:endParaRPr lang="fr-FR" dirty="0">
              <a:solidFill>
                <a:schemeClr val="tx1"/>
              </a:solidFill>
            </a:endParaRPr>
          </a:p>
          <a:p>
            <a:pPr>
              <a:buFont typeface="Courier New" panose="02070309020205020404" pitchFamily="49" charset="0"/>
              <a:buChar char="o"/>
            </a:pPr>
            <a:endParaRPr lang="fr-FR" dirty="0">
              <a:solidFill>
                <a:schemeClr val="tx1"/>
              </a:solidFill>
            </a:endParaRPr>
          </a:p>
          <a:p>
            <a:pPr>
              <a:buFont typeface="Courier New" panose="02070309020205020404" pitchFamily="49" charset="0"/>
              <a:buChar char="o"/>
            </a:pPr>
            <a:endParaRPr lang="fr-FR" dirty="0">
              <a:solidFill>
                <a:schemeClr val="tx1"/>
              </a:solidFill>
            </a:endParaRPr>
          </a:p>
          <a:p>
            <a:pPr>
              <a:buFont typeface="Courier New" panose="02070309020205020404" pitchFamily="49" charset="0"/>
              <a:buChar char="o"/>
            </a:pPr>
            <a:endParaRPr lang="fr-FR" dirty="0">
              <a:solidFill>
                <a:schemeClr val="tx1"/>
              </a:solidFill>
            </a:endParaRPr>
          </a:p>
          <a:p>
            <a:pPr>
              <a:buFont typeface="Courier New" panose="02070309020205020404" pitchFamily="49" charset="0"/>
              <a:buChar char="o"/>
            </a:pPr>
            <a:endParaRPr lang="fr-FR" dirty="0">
              <a:solidFill>
                <a:schemeClr val="tx1"/>
              </a:solidFill>
            </a:endParaRPr>
          </a:p>
        </p:txBody>
      </p:sp>
    </p:spTree>
    <p:extLst>
      <p:ext uri="{BB962C8B-B14F-4D97-AF65-F5344CB8AC3E}">
        <p14:creationId xmlns:p14="http://schemas.microsoft.com/office/powerpoint/2010/main" val="1544980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858DDDC-A88F-8C4F-9190-ABA3E68CACF6}"/>
              </a:ext>
            </a:extLst>
          </p:cNvPr>
          <p:cNvSpPr>
            <a:spLocks noGrp="1"/>
          </p:cNvSpPr>
          <p:nvPr>
            <p:ph idx="1"/>
          </p:nvPr>
        </p:nvSpPr>
        <p:spPr>
          <a:xfrm>
            <a:off x="677333" y="249382"/>
            <a:ext cx="10766521" cy="6341423"/>
          </a:xfrm>
        </p:spPr>
        <p:txBody>
          <a:bodyPr>
            <a:normAutofit/>
          </a:bodyPr>
          <a:lstStyle/>
          <a:p>
            <a:pPr marL="0" indent="0" algn="ctr">
              <a:buNone/>
            </a:pPr>
            <a:r>
              <a:rPr lang="fr-FR" i="1" dirty="0">
                <a:solidFill>
                  <a:schemeClr val="accent1"/>
                </a:solidFill>
              </a:rPr>
              <a:t>La vérité……. Haut potentiel: les caractéristiques les plus fréquentes</a:t>
            </a:r>
          </a:p>
          <a:p>
            <a:pPr marL="0" indent="0">
              <a:lnSpc>
                <a:spcPct val="120000"/>
              </a:lnSpc>
              <a:buNone/>
            </a:pPr>
            <a:endParaRPr lang="fr-FR" i="1" dirty="0"/>
          </a:p>
          <a:p>
            <a:pPr>
              <a:lnSpc>
                <a:spcPct val="120000"/>
              </a:lnSpc>
              <a:buFont typeface="Courier New" panose="02070309020205020404" pitchFamily="49" charset="0"/>
              <a:buChar char="o"/>
            </a:pPr>
            <a:r>
              <a:rPr lang="fr-FR" sz="1900" i="1" dirty="0"/>
              <a:t>Impatience envers soi et les autres </a:t>
            </a:r>
          </a:p>
          <a:p>
            <a:pPr>
              <a:lnSpc>
                <a:spcPct val="120000"/>
              </a:lnSpc>
              <a:buFont typeface="Courier New" panose="02070309020205020404" pitchFamily="49" charset="0"/>
              <a:buChar char="o"/>
            </a:pPr>
            <a:r>
              <a:rPr lang="fr-FR" sz="1900" i="1" dirty="0"/>
              <a:t>Temps de concentration accru…mais aussi plus vite distrait </a:t>
            </a:r>
            <a:r>
              <a:rPr lang="fr-FR" sz="1200" i="1" dirty="0"/>
              <a:t>https://</a:t>
            </a:r>
            <a:r>
              <a:rPr lang="fr-FR" sz="1200" i="1" dirty="0" err="1"/>
              <a:t>www.youtube.com</a:t>
            </a:r>
            <a:r>
              <a:rPr lang="fr-FR" sz="1200" i="1" dirty="0"/>
              <a:t>/</a:t>
            </a:r>
            <a:r>
              <a:rPr lang="fr-FR" sz="1200" i="1" dirty="0" err="1"/>
              <a:t>watch?v</a:t>
            </a:r>
            <a:r>
              <a:rPr lang="fr-FR" sz="1200" i="1" dirty="0"/>
              <a:t>=E0hiKWGZU5I</a:t>
            </a:r>
          </a:p>
          <a:p>
            <a:pPr>
              <a:lnSpc>
                <a:spcPct val="120000"/>
              </a:lnSpc>
              <a:buFont typeface="Courier New" panose="02070309020205020404" pitchFamily="49" charset="0"/>
              <a:buChar char="o"/>
            </a:pPr>
            <a:r>
              <a:rPr lang="fr-FR" sz="1900" i="1" dirty="0"/>
              <a:t>Pensée complexe</a:t>
            </a:r>
          </a:p>
          <a:p>
            <a:pPr>
              <a:lnSpc>
                <a:spcPct val="120000"/>
              </a:lnSpc>
              <a:buFont typeface="Courier New" panose="02070309020205020404" pitchFamily="49" charset="0"/>
              <a:buChar char="o"/>
            </a:pPr>
            <a:r>
              <a:rPr lang="fr-FR" sz="1900" i="1" dirty="0"/>
              <a:t>Inquiétude concernant les problèmes sociaux ou politiques</a:t>
            </a:r>
          </a:p>
          <a:p>
            <a:pPr>
              <a:lnSpc>
                <a:spcPct val="120000"/>
              </a:lnSpc>
              <a:buFont typeface="Courier New" panose="02070309020205020404" pitchFamily="49" charset="0"/>
              <a:buChar char="o"/>
            </a:pPr>
            <a:r>
              <a:rPr lang="fr-FR" sz="1900" i="1" dirty="0"/>
              <a:t>Sensibilité</a:t>
            </a:r>
          </a:p>
          <a:p>
            <a:pPr>
              <a:lnSpc>
                <a:spcPct val="120000"/>
              </a:lnSpc>
              <a:buFont typeface="Courier New" panose="02070309020205020404" pitchFamily="49" charset="0"/>
              <a:buChar char="o"/>
            </a:pPr>
            <a:r>
              <a:rPr lang="fr-FR" sz="1900" i="1" dirty="0"/>
              <a:t>Intensité</a:t>
            </a:r>
          </a:p>
          <a:p>
            <a:pPr>
              <a:lnSpc>
                <a:spcPct val="120000"/>
              </a:lnSpc>
              <a:buFont typeface="Courier New" panose="02070309020205020404" pitchFamily="49" charset="0"/>
              <a:buChar char="o"/>
            </a:pPr>
            <a:r>
              <a:rPr lang="fr-FR" sz="1900" i="1" dirty="0"/>
              <a:t>Rêverie</a:t>
            </a:r>
          </a:p>
          <a:p>
            <a:pPr>
              <a:lnSpc>
                <a:spcPct val="120000"/>
              </a:lnSpc>
              <a:buFont typeface="Courier New" panose="02070309020205020404" pitchFamily="49" charset="0"/>
              <a:buChar char="o"/>
            </a:pPr>
            <a:r>
              <a:rPr lang="fr-FR" sz="1900" i="1" dirty="0">
                <a:solidFill>
                  <a:srgbClr val="0070C0"/>
                </a:solidFill>
              </a:rPr>
              <a:t>Développement asynchrone </a:t>
            </a:r>
            <a:r>
              <a:rPr lang="fr-FR" sz="1900" i="1" dirty="0"/>
              <a:t>(</a:t>
            </a:r>
            <a:r>
              <a:rPr lang="fr-FR" sz="1900" i="1" dirty="0" err="1"/>
              <a:t>p.e</a:t>
            </a:r>
            <a:r>
              <a:rPr lang="fr-FR" sz="1900" i="1" dirty="0"/>
              <a:t>. capacité intellectuelle versus capacités motrices ou sociales) </a:t>
            </a:r>
            <a:r>
              <a:rPr lang="fr-FR" sz="1200" i="1" dirty="0"/>
              <a:t>https://les-tribulations-</a:t>
            </a:r>
            <a:r>
              <a:rPr lang="fr-FR" sz="1200" i="1" dirty="0" err="1"/>
              <a:t>dun</a:t>
            </a:r>
            <a:r>
              <a:rPr lang="fr-FR" sz="1200" i="1" dirty="0"/>
              <a:t>-petit-</a:t>
            </a:r>
            <a:r>
              <a:rPr lang="fr-FR" sz="1200" i="1" dirty="0" err="1"/>
              <a:t>zebre.com</a:t>
            </a:r>
            <a:r>
              <a:rPr lang="fr-FR" sz="1200" i="1" dirty="0"/>
              <a:t>/</a:t>
            </a:r>
            <a:r>
              <a:rPr lang="fr-FR" sz="1200" i="1" dirty="0" err="1"/>
              <a:t>wp</a:t>
            </a:r>
            <a:r>
              <a:rPr lang="fr-FR" sz="1200" i="1" dirty="0"/>
              <a:t>-content/</a:t>
            </a:r>
            <a:r>
              <a:rPr lang="fr-FR" sz="1200" i="1" dirty="0" err="1"/>
              <a:t>uploads</a:t>
            </a:r>
            <a:r>
              <a:rPr lang="fr-FR" sz="1200" i="1" dirty="0"/>
              <a:t>/2013/02/</a:t>
            </a:r>
            <a:r>
              <a:rPr lang="fr-FR" sz="1200" i="1" dirty="0" err="1"/>
              <a:t>lenfant_intellectuellement_precoce_campredon.pdf</a:t>
            </a:r>
            <a:endParaRPr lang="fr-FR" sz="1200" i="1" dirty="0"/>
          </a:p>
          <a:p>
            <a:pPr>
              <a:lnSpc>
                <a:spcPct val="120000"/>
              </a:lnSpc>
              <a:buFont typeface="Courier New" panose="02070309020205020404" pitchFamily="49" charset="0"/>
              <a:buChar char="o"/>
            </a:pPr>
            <a:r>
              <a:rPr lang="fr-FR" sz="1900" i="1" dirty="0"/>
              <a:t>Introversion</a:t>
            </a:r>
          </a:p>
          <a:p>
            <a:pPr>
              <a:lnSpc>
                <a:spcPct val="120000"/>
              </a:lnSpc>
              <a:buFont typeface="Courier New" panose="02070309020205020404" pitchFamily="49" charset="0"/>
              <a:buChar char="o"/>
            </a:pPr>
            <a:r>
              <a:rPr lang="fr-FR" sz="1900" i="1" dirty="0"/>
              <a:t>Perfectionnisme, peur de l’échec, manque de confiance</a:t>
            </a:r>
          </a:p>
          <a:p>
            <a:pPr>
              <a:buFont typeface="Courier New" panose="02070309020205020404" pitchFamily="49" charset="0"/>
              <a:buChar char="o"/>
            </a:pPr>
            <a:endParaRPr lang="fr-FR" i="1" dirty="0"/>
          </a:p>
          <a:p>
            <a:pPr>
              <a:buFont typeface="Courier New" panose="02070309020205020404" pitchFamily="49" charset="0"/>
              <a:buChar char="o"/>
            </a:pPr>
            <a:endParaRPr lang="fr-FR" i="1" dirty="0"/>
          </a:p>
          <a:p>
            <a:pPr>
              <a:buFont typeface="Courier New" panose="02070309020205020404" pitchFamily="49" charset="0"/>
              <a:buChar char="o"/>
            </a:pPr>
            <a:endParaRPr lang="fr-FR" dirty="0">
              <a:solidFill>
                <a:schemeClr val="tx1"/>
              </a:solidFill>
            </a:endParaRPr>
          </a:p>
          <a:p>
            <a:pPr>
              <a:buFont typeface="Courier New" panose="02070309020205020404" pitchFamily="49" charset="0"/>
              <a:buChar char="o"/>
            </a:pPr>
            <a:endParaRPr lang="fr-FR" dirty="0">
              <a:solidFill>
                <a:schemeClr val="tx1"/>
              </a:solidFill>
            </a:endParaRPr>
          </a:p>
          <a:p>
            <a:pPr>
              <a:buFont typeface="Courier New" panose="02070309020205020404" pitchFamily="49" charset="0"/>
              <a:buChar char="o"/>
            </a:pPr>
            <a:endParaRPr lang="fr-FR" dirty="0">
              <a:solidFill>
                <a:schemeClr val="tx1"/>
              </a:solidFill>
            </a:endParaRPr>
          </a:p>
          <a:p>
            <a:pPr>
              <a:buFont typeface="Courier New" panose="02070309020205020404" pitchFamily="49" charset="0"/>
              <a:buChar char="o"/>
            </a:pPr>
            <a:endParaRPr lang="fr-FR" dirty="0">
              <a:solidFill>
                <a:schemeClr val="tx1"/>
              </a:solidFill>
            </a:endParaRPr>
          </a:p>
          <a:p>
            <a:pPr>
              <a:buFont typeface="Courier New" panose="02070309020205020404" pitchFamily="49" charset="0"/>
              <a:buChar char="o"/>
            </a:pPr>
            <a:endParaRPr lang="fr-FR" dirty="0">
              <a:solidFill>
                <a:schemeClr val="tx1"/>
              </a:solidFill>
            </a:endParaRPr>
          </a:p>
        </p:txBody>
      </p:sp>
    </p:spTree>
    <p:extLst>
      <p:ext uri="{BB962C8B-B14F-4D97-AF65-F5344CB8AC3E}">
        <p14:creationId xmlns:p14="http://schemas.microsoft.com/office/powerpoint/2010/main" val="1621068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ésultat de recherche d'images pour &quot;arborescence haut potentiel&quot;">
            <a:extLst>
              <a:ext uri="{FF2B5EF4-FFF2-40B4-BE49-F238E27FC236}">
                <a16:creationId xmlns:a16="http://schemas.microsoft.com/office/drawing/2014/main" id="{39677B3E-6F5C-AC40-9F03-269365D34A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95" y="1740915"/>
            <a:ext cx="4572269" cy="24003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ésultat de recherche d'images pour &quot;arborescence haut potentiel&quot;">
            <a:extLst>
              <a:ext uri="{FF2B5EF4-FFF2-40B4-BE49-F238E27FC236}">
                <a16:creationId xmlns:a16="http://schemas.microsoft.com/office/drawing/2014/main" id="{9DD6B1C5-A059-2D4C-AFFF-E6E325D635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0074" y="27208"/>
            <a:ext cx="7721926" cy="6579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298042"/>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{8EEC5E2F-50D4-1E4E-B74E-7572BEC6C7D1}tf10001060</Template>
  <TotalTime>14081</TotalTime>
  <Words>2712</Words>
  <Application>Microsoft Macintosh PowerPoint</Application>
  <PresentationFormat>Grand écran</PresentationFormat>
  <Paragraphs>253</Paragraphs>
  <Slides>23</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23</vt:i4>
      </vt:variant>
    </vt:vector>
  </HeadingPairs>
  <TitlesOfParts>
    <vt:vector size="31" baseType="lpstr">
      <vt:lpstr>Aparajita</vt:lpstr>
      <vt:lpstr>Arial</vt:lpstr>
      <vt:lpstr>Courier New</vt:lpstr>
      <vt:lpstr>Times New Roman</vt:lpstr>
      <vt:lpstr>Trebuchet MS</vt:lpstr>
      <vt:lpstr>Wingdings</vt:lpstr>
      <vt:lpstr>Wingdings 3</vt:lpstr>
      <vt:lpstr>Facette</vt:lpstr>
      <vt:lpstr>Haut potentiel</vt:lpstr>
      <vt:lpstr>Présentation PowerPoint</vt:lpstr>
      <vt:lpstr>Les différentes intelligences selon Gardner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cerveau HP</vt:lpstr>
      <vt:lpstr>Le cerveau HP Fanny Nusbaum  </vt:lpstr>
      <vt:lpstr>Présentation PowerPoint</vt:lpstr>
      <vt:lpstr>Présentation PowerPoint</vt:lpstr>
      <vt:lpstr>Présentation PowerPoint</vt:lpstr>
      <vt:lpstr>Présentation PowerPoint</vt:lpstr>
      <vt:lpstr>Présentation PowerPoint</vt:lpstr>
      <vt:lpstr>Leurs émotions et sensations… HP et schizophrénie </vt:lpstr>
      <vt:lpstr>Présentation PowerPoint</vt:lpstr>
      <vt:lpstr>       La métacognition:  Exemples de la vie quotidienne:   Monter un meuble implique de regrouper les éléments à assembler, de planifier les tâches (s'occuper d'abord de mettre les vis sur chaque élement, respecter ou pas l'ordre de la notice de montage, mettre toutes les étagères ou juste un certain nombre, etc). La métacognition est ici sollicitée pour faire appel à l'expérience qu'on a du montage de meubles ou du bricolage en général, planifier les tâches à effectuer, respecter son emploi du temps de la journée, réguler les différentes tâches, juger du résultat général et des résultats intermédiaires, etc.  Décrire ses qualités et ses défauts, dans un entretien d'embauche, nécessite d'accéder aux connaissances que l'on possède sur soi-même (plus ou moins exactes), et de décider, selon la situation, s'il est judicieux de les livrer de manière brute à l'employeur, ou s'il convient de les modifier pour avoir plus de chances d'être embauché (si oui, de quelle manière). Tout cela est possible grâce à la métacognition.  Pour améliorer ses performances, un sportif fait appel à la métacognition. Elle lui sert à faire un bilan de ses performances, à planifier son entraînement (fréquence, contenu) et à décider de son régime alimentaire. En sport collectif, elle permet également d'analyser les stratégies de l'adversaire et de planifier les siennes. Tout cela peut se faire avec l'équipe ou l'entraîneur, il convient alors de décider si on est d'accord pour appliquer les conseils d'autrui ou s'il convient de les adapter, etc. Les situations impliquant la métacognition sont ici nombreuses, de la planification générale du régime du sportif à l'analyse plus précise sur le terrain.  A l'école ou à l'université, lorsqu'on apprend quelque chose de nouveau, la métacognition est sollicitée pour comprendre où l'on fait des erreurs, et où l'on réussit sans problèmes. Par son biais, on peut alors décider de ce qu'il convient de faire pour améliorer ses performances (relire des exemples d'exercices, se replonger dans des points de théorie, poser des questions à l'enseignant, etc).  Les domaines d'application sont donc très vastes. La métacognition est sollicitée dans tout apprentissage et dans toute tâche qui implique un retour sur soi ou une planification (qui se fait selon son expérience passée et les contraintes du moment et de la tâche)….  Les émotions….!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Microsoft Office User</dc:creator>
  <cp:lastModifiedBy>Dean Van Leemput</cp:lastModifiedBy>
  <cp:revision>149</cp:revision>
  <dcterms:created xsi:type="dcterms:W3CDTF">2019-12-06T14:13:53Z</dcterms:created>
  <dcterms:modified xsi:type="dcterms:W3CDTF">2023-03-16T08:37:10Z</dcterms:modified>
</cp:coreProperties>
</file>